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3" r:id="rId1"/>
    <p:sldMasterId id="2147483841" r:id="rId2"/>
  </p:sldMasterIdLst>
  <p:notesMasterIdLst>
    <p:notesMasterId r:id="rId51"/>
  </p:notesMasterIdLst>
  <p:handoutMasterIdLst>
    <p:handoutMasterId r:id="rId52"/>
  </p:handoutMasterIdLst>
  <p:sldIdLst>
    <p:sldId id="285" r:id="rId3"/>
    <p:sldId id="592" r:id="rId4"/>
    <p:sldId id="665" r:id="rId5"/>
    <p:sldId id="593" r:id="rId6"/>
    <p:sldId id="640" r:id="rId7"/>
    <p:sldId id="641" r:id="rId8"/>
    <p:sldId id="642" r:id="rId9"/>
    <p:sldId id="643" r:id="rId10"/>
    <p:sldId id="667" r:id="rId11"/>
    <p:sldId id="639" r:id="rId12"/>
    <p:sldId id="678" r:id="rId13"/>
    <p:sldId id="594" r:id="rId14"/>
    <p:sldId id="669" r:id="rId15"/>
    <p:sldId id="677" r:id="rId16"/>
    <p:sldId id="648" r:id="rId17"/>
    <p:sldId id="633" r:id="rId18"/>
    <p:sldId id="663" r:id="rId19"/>
    <p:sldId id="645" r:id="rId20"/>
    <p:sldId id="647" r:id="rId21"/>
    <p:sldId id="646" r:id="rId22"/>
    <p:sldId id="652" r:id="rId23"/>
    <p:sldId id="604" r:id="rId24"/>
    <p:sldId id="653" r:id="rId25"/>
    <p:sldId id="658" r:id="rId26"/>
    <p:sldId id="654" r:id="rId27"/>
    <p:sldId id="655" r:id="rId28"/>
    <p:sldId id="601" r:id="rId29"/>
    <p:sldId id="608" r:id="rId30"/>
    <p:sldId id="602" r:id="rId31"/>
    <p:sldId id="609" r:id="rId32"/>
    <p:sldId id="611" r:id="rId33"/>
    <p:sldId id="615" r:id="rId34"/>
    <p:sldId id="659" r:id="rId35"/>
    <p:sldId id="676" r:id="rId36"/>
    <p:sldId id="679" r:id="rId37"/>
    <p:sldId id="680" r:id="rId38"/>
    <p:sldId id="670" r:id="rId39"/>
    <p:sldId id="628" r:id="rId40"/>
    <p:sldId id="630" r:id="rId41"/>
    <p:sldId id="631" r:id="rId42"/>
    <p:sldId id="668" r:id="rId43"/>
    <p:sldId id="623" r:id="rId44"/>
    <p:sldId id="596" r:id="rId45"/>
    <p:sldId id="671" r:id="rId46"/>
    <p:sldId id="674" r:id="rId47"/>
    <p:sldId id="673" r:id="rId48"/>
    <p:sldId id="626" r:id="rId49"/>
    <p:sldId id="662" r:id="rId50"/>
  </p:sldIdLst>
  <p:sldSz cx="9906000" cy="6858000" type="A4"/>
  <p:notesSz cx="6769100" cy="9906000"/>
  <p:defaultTextStyle>
    <a:defPPr>
      <a:defRPr lang="fr-FR"/>
    </a:defPPr>
    <a:lvl1pPr algn="l" rtl="0" fontAlgn="base">
      <a:spcBef>
        <a:spcPct val="0"/>
      </a:spcBef>
      <a:spcAft>
        <a:spcPct val="0"/>
      </a:spcAft>
      <a:defRPr sz="3400" b="1" kern="1200">
        <a:solidFill>
          <a:srgbClr val="C8002C"/>
        </a:solidFill>
        <a:latin typeface="Verdana" pitchFamily="34" charset="0"/>
        <a:ea typeface="+mn-ea"/>
        <a:cs typeface="+mn-cs"/>
      </a:defRPr>
    </a:lvl1pPr>
    <a:lvl2pPr marL="457200" algn="l" rtl="0" fontAlgn="base">
      <a:spcBef>
        <a:spcPct val="0"/>
      </a:spcBef>
      <a:spcAft>
        <a:spcPct val="0"/>
      </a:spcAft>
      <a:defRPr sz="3400" b="1" kern="1200">
        <a:solidFill>
          <a:srgbClr val="C8002C"/>
        </a:solidFill>
        <a:latin typeface="Verdana" pitchFamily="34" charset="0"/>
        <a:ea typeface="+mn-ea"/>
        <a:cs typeface="+mn-cs"/>
      </a:defRPr>
    </a:lvl2pPr>
    <a:lvl3pPr marL="914400" algn="l" rtl="0" fontAlgn="base">
      <a:spcBef>
        <a:spcPct val="0"/>
      </a:spcBef>
      <a:spcAft>
        <a:spcPct val="0"/>
      </a:spcAft>
      <a:defRPr sz="3400" b="1" kern="1200">
        <a:solidFill>
          <a:srgbClr val="C8002C"/>
        </a:solidFill>
        <a:latin typeface="Verdana" pitchFamily="34" charset="0"/>
        <a:ea typeface="+mn-ea"/>
        <a:cs typeface="+mn-cs"/>
      </a:defRPr>
    </a:lvl3pPr>
    <a:lvl4pPr marL="1371600" algn="l" rtl="0" fontAlgn="base">
      <a:spcBef>
        <a:spcPct val="0"/>
      </a:spcBef>
      <a:spcAft>
        <a:spcPct val="0"/>
      </a:spcAft>
      <a:defRPr sz="3400" b="1" kern="1200">
        <a:solidFill>
          <a:srgbClr val="C8002C"/>
        </a:solidFill>
        <a:latin typeface="Verdana" pitchFamily="34" charset="0"/>
        <a:ea typeface="+mn-ea"/>
        <a:cs typeface="+mn-cs"/>
      </a:defRPr>
    </a:lvl4pPr>
    <a:lvl5pPr marL="1828800" algn="l" rtl="0" fontAlgn="base">
      <a:spcBef>
        <a:spcPct val="0"/>
      </a:spcBef>
      <a:spcAft>
        <a:spcPct val="0"/>
      </a:spcAft>
      <a:defRPr sz="3400" b="1" kern="1200">
        <a:solidFill>
          <a:srgbClr val="C8002C"/>
        </a:solidFill>
        <a:latin typeface="Verdana" pitchFamily="34" charset="0"/>
        <a:ea typeface="+mn-ea"/>
        <a:cs typeface="+mn-cs"/>
      </a:defRPr>
    </a:lvl5pPr>
    <a:lvl6pPr marL="2286000" algn="l" defTabSz="914400" rtl="0" eaLnBrk="1" latinLnBrk="0" hangingPunct="1">
      <a:defRPr sz="3400" b="1" kern="1200">
        <a:solidFill>
          <a:srgbClr val="C8002C"/>
        </a:solidFill>
        <a:latin typeface="Verdana" pitchFamily="34" charset="0"/>
        <a:ea typeface="+mn-ea"/>
        <a:cs typeface="+mn-cs"/>
      </a:defRPr>
    </a:lvl6pPr>
    <a:lvl7pPr marL="2743200" algn="l" defTabSz="914400" rtl="0" eaLnBrk="1" latinLnBrk="0" hangingPunct="1">
      <a:defRPr sz="3400" b="1" kern="1200">
        <a:solidFill>
          <a:srgbClr val="C8002C"/>
        </a:solidFill>
        <a:latin typeface="Verdana" pitchFamily="34" charset="0"/>
        <a:ea typeface="+mn-ea"/>
        <a:cs typeface="+mn-cs"/>
      </a:defRPr>
    </a:lvl7pPr>
    <a:lvl8pPr marL="3200400" algn="l" defTabSz="914400" rtl="0" eaLnBrk="1" latinLnBrk="0" hangingPunct="1">
      <a:defRPr sz="3400" b="1" kern="1200">
        <a:solidFill>
          <a:srgbClr val="C8002C"/>
        </a:solidFill>
        <a:latin typeface="Verdana" pitchFamily="34" charset="0"/>
        <a:ea typeface="+mn-ea"/>
        <a:cs typeface="+mn-cs"/>
      </a:defRPr>
    </a:lvl8pPr>
    <a:lvl9pPr marL="3657600" algn="l" defTabSz="914400" rtl="0" eaLnBrk="1" latinLnBrk="0" hangingPunct="1">
      <a:defRPr sz="3400" b="1" kern="1200">
        <a:solidFill>
          <a:srgbClr val="C8002C"/>
        </a:solidFill>
        <a:latin typeface="Verdana" pitchFamily="34" charset="0"/>
        <a:ea typeface="+mn-ea"/>
        <a:cs typeface="+mn-cs"/>
      </a:defRPr>
    </a:lvl9pPr>
  </p:defaultTextStyle>
  <p:extLst>
    <p:ext uri="{521415D9-36F7-43E2-AB2F-B90AF26B5E84}">
      <p14:sectionLst xmlns:p14="http://schemas.microsoft.com/office/powerpoint/2010/main">
        <p14:section name="Section par défaut" id="{73215A3D-C00E-4BCF-B79C-9EB3889B88BE}">
          <p14:sldIdLst>
            <p14:sldId id="285"/>
            <p14:sldId id="592"/>
            <p14:sldId id="665"/>
          </p14:sldIdLst>
        </p14:section>
        <p14:section name="1 Why a SPC?" id="{E485E9DC-CF3F-4FD0-8F63-01D165831D63}">
          <p14:sldIdLst>
            <p14:sldId id="593"/>
            <p14:sldId id="640"/>
            <p14:sldId id="641"/>
            <p14:sldId id="642"/>
            <p14:sldId id="643"/>
            <p14:sldId id="667"/>
            <p14:sldId id="639"/>
            <p14:sldId id="678"/>
          </p14:sldIdLst>
        </p14:section>
        <p14:section name="2. EU Regulation on SPC" id="{F362E0F3-BB04-4C31-A358-0140C5D5C183}">
          <p14:sldIdLst>
            <p14:sldId id="594"/>
            <p14:sldId id="669"/>
            <p14:sldId id="677"/>
            <p14:sldId id="648"/>
            <p14:sldId id="633"/>
            <p14:sldId id="663"/>
            <p14:sldId id="645"/>
            <p14:sldId id="647"/>
            <p14:sldId id="646"/>
          </p14:sldIdLst>
        </p14:section>
        <p14:section name="3. Formal conditions for obtaining a SPC" id="{827546F0-E8DF-4EF3-92EE-4294B635A602}">
          <p14:sldIdLst>
            <p14:sldId id="652"/>
            <p14:sldId id="604"/>
            <p14:sldId id="653"/>
            <p14:sldId id="658"/>
            <p14:sldId id="654"/>
          </p14:sldIdLst>
        </p14:section>
        <p14:section name="4. Sustantive conditions for obtaining a SPC" id="{0EEA2DF5-BAC4-4159-89B8-4826CFAD8452}">
          <p14:sldIdLst>
            <p14:sldId id="655"/>
            <p14:sldId id="601"/>
            <p14:sldId id="608"/>
            <p14:sldId id="602"/>
            <p14:sldId id="609"/>
            <p14:sldId id="611"/>
            <p14:sldId id="615"/>
            <p14:sldId id="659"/>
            <p14:sldId id="676"/>
            <p14:sldId id="679"/>
            <p14:sldId id="680"/>
            <p14:sldId id="670"/>
          </p14:sldIdLst>
        </p14:section>
        <p14:section name="5. Scope of the SPC" id="{1A82FDBC-338B-4983-86FC-D536E6EA2342}">
          <p14:sldIdLst>
            <p14:sldId id="628"/>
            <p14:sldId id="630"/>
            <p14:sldId id="631"/>
            <p14:sldId id="668"/>
          </p14:sldIdLst>
        </p14:section>
        <p14:section name="6. Duration of SPC" id="{C103AE84-0B4D-4642-8216-2948BEE5B8F9}">
          <p14:sldIdLst>
            <p14:sldId id="623"/>
            <p14:sldId id="596"/>
            <p14:sldId id="671"/>
            <p14:sldId id="674"/>
            <p14:sldId id="673"/>
            <p14:sldId id="626"/>
          </p14:sldIdLst>
        </p14:section>
        <p14:section name="The end" id="{5E5D005B-3E92-4925-913A-5DA24334DB6B}">
          <p14:sldIdLst>
            <p14:sldId id="662"/>
          </p14:sldIdLst>
        </p14:section>
      </p14:sectionLst>
    </p:ext>
    <p:ext uri="{EFAFB233-063F-42B5-8137-9DF3F51BA10A}">
      <p15:sldGuideLst xmlns:p15="http://schemas.microsoft.com/office/powerpoint/2012/main">
        <p15:guide id="1" orient="horz" pos="2160">
          <p15:clr>
            <a:srgbClr val="A4A3A4"/>
          </p15:clr>
        </p15:guide>
        <p15:guide id="2" orient="horz" pos="1026">
          <p15:clr>
            <a:srgbClr val="A4A3A4"/>
          </p15:clr>
        </p15:guide>
        <p15:guide id="3" pos="785">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re VÉRON" initials="PV" lastIdx="1" clrIdx="0"/>
  <p:cmAuthor id="1" name="Peggy DECOCK-CAVENG" initials="PDE" lastIdx="1" clrIdx="1"/>
  <p:cmAuthor id="2" name="erklaren" initials="k"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D6EDBD"/>
    <a:srgbClr val="DDDDDD"/>
    <a:srgbClr val="FFD1D1"/>
    <a:srgbClr val="C61E3A"/>
    <a:srgbClr val="FFC9C9"/>
    <a:srgbClr val="FF9999"/>
    <a:srgbClr val="99FF99"/>
    <a:srgbClr val="33CC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98" autoAdjust="0"/>
    <p:restoredTop sz="94588" autoAdjust="0"/>
  </p:normalViewPr>
  <p:slideViewPr>
    <p:cSldViewPr snapToGrid="0">
      <p:cViewPr varScale="1">
        <p:scale>
          <a:sx n="61" d="100"/>
          <a:sy n="61" d="100"/>
        </p:scale>
        <p:origin x="432" y="48"/>
      </p:cViewPr>
      <p:guideLst>
        <p:guide orient="horz" pos="2160"/>
        <p:guide orient="horz" pos="1026"/>
        <p:guide pos="785"/>
      </p:guideLst>
    </p:cSldViewPr>
  </p:slideViewPr>
  <p:outlineViewPr>
    <p:cViewPr>
      <p:scale>
        <a:sx n="33" d="100"/>
        <a:sy n="33" d="100"/>
      </p:scale>
      <p:origin x="0" y="26388"/>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3972" y="102"/>
      </p:cViewPr>
      <p:guideLst>
        <p:guide orient="horz" pos="3120"/>
        <p:guide pos="2133"/>
      </p:guideLst>
    </p:cSldViewPr>
  </p:notes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VÉRON" userId="16f1e28f-b6d4-4eba-9f7a-908ad041831f" providerId="ADAL" clId="{C71EE206-FDAE-4978-BA03-CA702BEA7ECD}"/>
    <pc:docChg chg="modSld">
      <pc:chgData name="Pierre VÉRON" userId="16f1e28f-b6d4-4eba-9f7a-908ad041831f" providerId="ADAL" clId="{C71EE206-FDAE-4978-BA03-CA702BEA7ECD}" dt="2020-01-16T11:04:52.174" v="22"/>
      <pc:docMkLst>
        <pc:docMk/>
      </pc:docMkLst>
      <pc:sldChg chg="modSp">
        <pc:chgData name="Pierre VÉRON" userId="16f1e28f-b6d4-4eba-9f7a-908ad041831f" providerId="ADAL" clId="{C71EE206-FDAE-4978-BA03-CA702BEA7ECD}" dt="2020-01-16T11:04:52.174" v="22"/>
        <pc:sldMkLst>
          <pc:docMk/>
          <pc:sldMk cId="0" sldId="285"/>
        </pc:sldMkLst>
        <pc:spChg chg="mod">
          <ac:chgData name="Pierre VÉRON" userId="16f1e28f-b6d4-4eba-9f7a-908ad041831f" providerId="ADAL" clId="{C71EE206-FDAE-4978-BA03-CA702BEA7ECD}" dt="2020-01-16T11:04:35.329" v="21" actId="1035"/>
          <ac:spMkLst>
            <pc:docMk/>
            <pc:sldMk cId="0" sldId="285"/>
            <ac:spMk id="5" creationId="{00000000-0000-0000-0000-000000000000}"/>
          </ac:spMkLst>
        </pc:spChg>
        <pc:spChg chg="mod">
          <ac:chgData name="Pierre VÉRON" userId="16f1e28f-b6d4-4eba-9f7a-908ad041831f" providerId="ADAL" clId="{C71EE206-FDAE-4978-BA03-CA702BEA7ECD}" dt="2020-01-16T11:04:52.174" v="22"/>
          <ac:spMkLst>
            <pc:docMk/>
            <pc:sldMk cId="0" sldId="285"/>
            <ac:spMk id="10244"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foch1.veron.local\disque_m\PVE\900033\Dossiers_clients\Pharma_patents_EP_judges_EPO_2017-11-10\Prozac_s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manualLayout>
          <c:layoutTarget val="inner"/>
          <c:xMode val="edge"/>
          <c:yMode val="edge"/>
          <c:x val="4.4444944090978468E-2"/>
          <c:y val="3.8435633726998299E-2"/>
          <c:w val="0.91875959163508614"/>
          <c:h val="0.78354891980568098"/>
        </c:manualLayout>
      </c:layout>
      <c:areaChart>
        <c:grouping val="standard"/>
        <c:varyColors val="0"/>
        <c:ser>
          <c:idx val="0"/>
          <c:order val="0"/>
          <c:tx>
            <c:strRef>
              <c:f>Feuil1!$A$2</c:f>
              <c:strCache>
                <c:ptCount val="1"/>
                <c:pt idx="0">
                  <c:v>Sales</c:v>
                </c:pt>
              </c:strCache>
            </c:strRef>
          </c:tx>
          <c:spPr>
            <a:solidFill>
              <a:srgbClr val="006600"/>
            </a:solidFill>
          </c:spPr>
          <c:cat>
            <c:numRef>
              <c:f>Feuil1!$B$1:$K$1</c:f>
              <c:numCache>
                <c:formatCode>m/d/yyyy</c:formatCode>
                <c:ptCount val="10"/>
                <c:pt idx="0">
                  <c:v>33603</c:v>
                </c:pt>
                <c:pt idx="1">
                  <c:v>33969</c:v>
                </c:pt>
                <c:pt idx="2">
                  <c:v>34334</c:v>
                </c:pt>
                <c:pt idx="3">
                  <c:v>34699</c:v>
                </c:pt>
                <c:pt idx="4">
                  <c:v>35064</c:v>
                </c:pt>
                <c:pt idx="5">
                  <c:v>35430</c:v>
                </c:pt>
                <c:pt idx="6">
                  <c:v>35795</c:v>
                </c:pt>
                <c:pt idx="7">
                  <c:v>36160</c:v>
                </c:pt>
                <c:pt idx="8">
                  <c:v>36525</c:v>
                </c:pt>
                <c:pt idx="9">
                  <c:v>36891</c:v>
                </c:pt>
              </c:numCache>
            </c:numRef>
          </c:cat>
          <c:val>
            <c:numRef>
              <c:f>Feuil1!$B$2:$K$2</c:f>
              <c:numCache>
                <c:formatCode>General</c:formatCode>
                <c:ptCount val="10"/>
                <c:pt idx="0">
                  <c:v>0.8</c:v>
                </c:pt>
                <c:pt idx="1">
                  <c:v>1.5</c:v>
                </c:pt>
                <c:pt idx="2">
                  <c:v>2</c:v>
                </c:pt>
                <c:pt idx="3">
                  <c:v>1.8</c:v>
                </c:pt>
                <c:pt idx="4">
                  <c:v>2.5</c:v>
                </c:pt>
                <c:pt idx="5">
                  <c:v>5</c:v>
                </c:pt>
                <c:pt idx="6">
                  <c:v>6</c:v>
                </c:pt>
                <c:pt idx="7">
                  <c:v>8</c:v>
                </c:pt>
                <c:pt idx="8">
                  <c:v>11</c:v>
                </c:pt>
                <c:pt idx="9">
                  <c:v>10.5</c:v>
                </c:pt>
              </c:numCache>
            </c:numRef>
          </c:val>
          <c:extLst>
            <c:ext xmlns:c16="http://schemas.microsoft.com/office/drawing/2014/chart" uri="{C3380CC4-5D6E-409C-BE32-E72D297353CC}">
              <c16:uniqueId val="{00000000-4BB6-49DF-BFC5-8DA3C7BDFDD0}"/>
            </c:ext>
          </c:extLst>
        </c:ser>
        <c:dLbls>
          <c:showLegendKey val="0"/>
          <c:showVal val="0"/>
          <c:showCatName val="0"/>
          <c:showSerName val="0"/>
          <c:showPercent val="0"/>
          <c:showBubbleSize val="0"/>
        </c:dLbls>
        <c:axId val="139485952"/>
        <c:axId val="139487488"/>
      </c:areaChart>
      <c:dateAx>
        <c:axId val="139485952"/>
        <c:scaling>
          <c:orientation val="minMax"/>
        </c:scaling>
        <c:delete val="0"/>
        <c:axPos val="b"/>
        <c:numFmt formatCode="yyyy" sourceLinked="0"/>
        <c:majorTickMark val="out"/>
        <c:minorTickMark val="none"/>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fr-FR"/>
          </a:p>
        </c:txPr>
        <c:crossAx val="139487488"/>
        <c:crosses val="autoZero"/>
        <c:auto val="1"/>
        <c:lblOffset val="100"/>
        <c:baseTimeUnit val="years"/>
      </c:dateAx>
      <c:valAx>
        <c:axId val="139487488"/>
        <c:scaling>
          <c:orientation val="minMax"/>
        </c:scaling>
        <c:delete val="0"/>
        <c:axPos val="l"/>
        <c:majorGridlines/>
        <c:numFmt formatCode="General" sourceLinked="1"/>
        <c:majorTickMark val="out"/>
        <c:minorTickMark val="none"/>
        <c:tickLblPos val="nextTo"/>
        <c:crossAx val="139485952"/>
        <c:crosses val="autoZero"/>
        <c:crossBetween val="midCat"/>
      </c:valAx>
      <c:spPr>
        <a:solidFill>
          <a:srgbClr val="D6EDBD"/>
        </a:solidFill>
      </c:spPr>
    </c:plotArea>
    <c:plotVisOnly val="1"/>
    <c:dispBlanksAs val="gap"/>
    <c:showDLblsOverMax val="0"/>
  </c:chart>
  <c:spPr>
    <a:noFill/>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0.40056</cdr:x>
      <cdr:y>0.3169</cdr:y>
    </cdr:from>
    <cdr:to>
      <cdr:x>0.57404</cdr:x>
      <cdr:y>0.48056</cdr:y>
    </cdr:to>
    <cdr:sp macro="" textlink="">
      <cdr:nvSpPr>
        <cdr:cNvPr id="4" name="ZoneTexte 3"/>
        <cdr:cNvSpPr txBox="1"/>
      </cdr:nvSpPr>
      <cdr:spPr>
        <a:xfrm xmlns:a="http://schemas.openxmlformats.org/drawingml/2006/main">
          <a:off x="3277978" y="1251557"/>
          <a:ext cx="1419751" cy="6463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100" dirty="0">
              <a:latin typeface="Verdana" panose="020B0604030504040204" pitchFamily="34" charset="0"/>
              <a:ea typeface="Verdana" panose="020B0604030504040204" pitchFamily="34" charset="0"/>
              <a:cs typeface="Verdana" panose="020B0604030504040204" pitchFamily="34" charset="0"/>
            </a:rPr>
            <a:t>8 </a:t>
          </a:r>
          <a:r>
            <a:rPr lang="fr-FR" sz="1100" dirty="0" err="1">
              <a:latin typeface="Verdana" panose="020B0604030504040204" pitchFamily="34" charset="0"/>
              <a:ea typeface="Verdana" panose="020B0604030504040204" pitchFamily="34" charset="0"/>
              <a:cs typeface="Verdana" panose="020B0604030504040204" pitchFamily="34" charset="0"/>
            </a:rPr>
            <a:t>January</a:t>
          </a:r>
          <a:r>
            <a:rPr lang="fr-FR" sz="1100" dirty="0">
              <a:latin typeface="Verdana" panose="020B0604030504040204" pitchFamily="34" charset="0"/>
              <a:ea typeface="Verdana" panose="020B0604030504040204" pitchFamily="34" charset="0"/>
              <a:cs typeface="Verdana" panose="020B0604030504040204" pitchFamily="34" charset="0"/>
            </a:rPr>
            <a:t> 1995</a:t>
          </a:r>
        </a:p>
        <a:p xmlns:a="http://schemas.openxmlformats.org/drawingml/2006/main">
          <a:pPr algn="ctr"/>
          <a:r>
            <a:rPr lang="fr-FR" sz="1100" dirty="0">
              <a:latin typeface="Verdana" panose="020B0604030504040204" pitchFamily="34" charset="0"/>
              <a:ea typeface="Verdana" panose="020B0604030504040204" pitchFamily="34" charset="0"/>
              <a:cs typeface="Verdana" panose="020B0604030504040204" pitchFamily="34" charset="0"/>
            </a:rPr>
            <a:t>Patent </a:t>
          </a:r>
          <a:r>
            <a:rPr lang="fr-FR" sz="1100" dirty="0" err="1">
              <a:latin typeface="Verdana" panose="020B0604030504040204" pitchFamily="34" charset="0"/>
              <a:ea typeface="Verdana" panose="020B0604030504040204" pitchFamily="34" charset="0"/>
              <a:cs typeface="Verdana" panose="020B0604030504040204" pitchFamily="34" charset="0"/>
            </a:rPr>
            <a:t>Expiry</a:t>
          </a:r>
          <a:endParaRPr lang="fr-FR" sz="11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0.67286</cdr:x>
      <cdr:y>0.57641</cdr:y>
    </cdr:from>
    <cdr:to>
      <cdr:x>0.85853</cdr:x>
      <cdr:y>0.80505</cdr:y>
    </cdr:to>
    <cdr:sp macro="" textlink="">
      <cdr:nvSpPr>
        <cdr:cNvPr id="5" name="ZoneTexte 4"/>
        <cdr:cNvSpPr txBox="1"/>
      </cdr:nvSpPr>
      <cdr:spPr>
        <a:xfrm xmlns:a="http://schemas.openxmlformats.org/drawingml/2006/main">
          <a:off x="5798820" y="1824990"/>
          <a:ext cx="1600200" cy="723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rPr>
            <a:t>SPC</a:t>
          </a:r>
        </a:p>
      </cdr:txBody>
    </cdr:sp>
  </cdr:relSizeAnchor>
  <cdr:relSizeAnchor xmlns:cdr="http://schemas.openxmlformats.org/drawingml/2006/chartDrawing">
    <cdr:from>
      <cdr:x>0.19798</cdr:x>
      <cdr:y>0.71281</cdr:y>
    </cdr:from>
    <cdr:to>
      <cdr:x>0.38365</cdr:x>
      <cdr:y>0.82148</cdr:y>
    </cdr:to>
    <cdr:sp macro="" textlink="">
      <cdr:nvSpPr>
        <cdr:cNvPr id="6" name="ZoneTexte 5"/>
        <cdr:cNvSpPr txBox="1"/>
      </cdr:nvSpPr>
      <cdr:spPr>
        <a:xfrm xmlns:a="http://schemas.openxmlformats.org/drawingml/2006/main">
          <a:off x="1620192" y="2815148"/>
          <a:ext cx="1519442" cy="429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2400" b="1" dirty="0">
              <a:solidFill>
                <a:schemeClr val="bg1"/>
              </a:solidFill>
              <a:latin typeface="Verdana" panose="020B0604030504040204" pitchFamily="34" charset="0"/>
              <a:ea typeface="Verdana" panose="020B0604030504040204" pitchFamily="34" charset="0"/>
              <a:cs typeface="Verdana" panose="020B0604030504040204" pitchFamily="34" charset="0"/>
            </a:rPr>
            <a:t>Patent</a:t>
          </a:r>
        </a:p>
      </cdr:txBody>
    </cdr:sp>
  </cdr:relSizeAnchor>
  <cdr:relSizeAnchor xmlns:cdr="http://schemas.openxmlformats.org/drawingml/2006/chartDrawing">
    <cdr:from>
      <cdr:x>0.4748</cdr:x>
      <cdr:y>0.42174</cdr:y>
    </cdr:from>
    <cdr:to>
      <cdr:x>0.4748</cdr:x>
      <cdr:y>0.84051</cdr:y>
    </cdr:to>
    <cdr:cxnSp macro="">
      <cdr:nvCxnSpPr>
        <cdr:cNvPr id="7" name="Connecteur droit 6">
          <a:extLst xmlns:a="http://schemas.openxmlformats.org/drawingml/2006/main">
            <a:ext uri="{FF2B5EF4-FFF2-40B4-BE49-F238E27FC236}">
              <a16:creationId xmlns:a16="http://schemas.microsoft.com/office/drawing/2014/main" id="{1F22BE6E-DE5B-4A4D-9EAD-2248DD47506E}"/>
            </a:ext>
          </a:extLst>
        </cdr:cNvPr>
        <cdr:cNvCxnSpPr/>
      </cdr:nvCxnSpPr>
      <cdr:spPr>
        <a:xfrm xmlns:a="http://schemas.openxmlformats.org/drawingml/2006/main">
          <a:off x="3885556" y="1665623"/>
          <a:ext cx="0" cy="1653883"/>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hdr" sz="quarter"/>
          </p:nvPr>
        </p:nvSpPr>
        <p:spPr bwMode="auto">
          <a:xfrm>
            <a:off x="357075" y="6"/>
            <a:ext cx="3216233" cy="4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500" tIns="49251" rIns="98500" bIns="49251" numCol="1" anchor="t" anchorCtr="0" compatLnSpc="1">
            <a:prstTxWarp prst="textNoShape">
              <a:avLst/>
            </a:prstTxWarp>
          </a:bodyPr>
          <a:lstStyle>
            <a:lvl1pPr defTabSz="984351" eaLnBrk="0" hangingPunct="0">
              <a:defRPr sz="800" b="0" smtClean="0">
                <a:solidFill>
                  <a:schemeClr val="tx1"/>
                </a:solidFill>
              </a:defRPr>
            </a:lvl1pPr>
          </a:lstStyle>
          <a:p>
            <a:pPr>
              <a:defRPr/>
            </a:pPr>
            <a:r>
              <a:rPr lang="en-US" sz="1000" dirty="0"/>
              <a:t>Pierre Véron</a:t>
            </a:r>
          </a:p>
        </p:txBody>
      </p:sp>
      <p:sp>
        <p:nvSpPr>
          <p:cNvPr id="3076" name="Rectangle 4"/>
          <p:cNvSpPr>
            <a:spLocks noGrp="1" noChangeArrowheads="1"/>
          </p:cNvSpPr>
          <p:nvPr>
            <p:ph type="dt" sz="quarter" idx="1"/>
          </p:nvPr>
        </p:nvSpPr>
        <p:spPr bwMode="auto">
          <a:xfrm>
            <a:off x="3551296" y="6"/>
            <a:ext cx="3217811" cy="4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500" tIns="49251" rIns="98500" bIns="49251" numCol="1" anchor="t" anchorCtr="0" compatLnSpc="1">
            <a:prstTxWarp prst="textNoShape">
              <a:avLst/>
            </a:prstTxWarp>
          </a:bodyPr>
          <a:lstStyle>
            <a:lvl1pPr algn="r" defTabSz="984351" eaLnBrk="0" hangingPunct="0">
              <a:defRPr sz="800" b="0" smtClean="0">
                <a:solidFill>
                  <a:schemeClr val="tx1"/>
                </a:solidFill>
              </a:defRPr>
            </a:lvl1pPr>
          </a:lstStyle>
          <a:p>
            <a:pPr defTabSz="919168">
              <a:spcBef>
                <a:spcPct val="50000"/>
              </a:spcBef>
              <a:spcAft>
                <a:spcPct val="50000"/>
              </a:spcAft>
              <a:buClr>
                <a:srgbClr val="C8002C"/>
              </a:buClr>
            </a:pPr>
            <a:r>
              <a:rPr lang="en-US" dirty="0">
                <a:solidFill>
                  <a:srgbClr val="000000"/>
                </a:solidFill>
              </a:rPr>
              <a:t>Patentability of pharmaceutical inventions</a:t>
            </a:r>
            <a:br>
              <a:rPr lang="en-US" dirty="0">
                <a:solidFill>
                  <a:srgbClr val="000000"/>
                </a:solidFill>
              </a:rPr>
            </a:br>
            <a:r>
              <a:rPr lang="en-US" dirty="0">
                <a:solidFill>
                  <a:srgbClr val="000000"/>
                </a:solidFill>
              </a:rPr>
              <a:t>European Patent Academy </a:t>
            </a:r>
            <a:r>
              <a:rPr lang="en-GB" dirty="0">
                <a:solidFill>
                  <a:srgbClr val="000000"/>
                </a:solidFill>
              </a:rPr>
              <a:t>● </a:t>
            </a:r>
            <a:r>
              <a:rPr lang="en-US" dirty="0">
                <a:solidFill>
                  <a:srgbClr val="000000"/>
                </a:solidFill>
              </a:rPr>
              <a:t>Brussels </a:t>
            </a:r>
            <a:r>
              <a:rPr lang="en-GB" dirty="0">
                <a:solidFill>
                  <a:srgbClr val="000000"/>
                </a:solidFill>
              </a:rPr>
              <a:t>● 16 January 2020</a:t>
            </a:r>
          </a:p>
        </p:txBody>
      </p:sp>
      <p:sp>
        <p:nvSpPr>
          <p:cNvPr id="3078" name="Rectangle 6"/>
          <p:cNvSpPr>
            <a:spLocks noGrp="1" noChangeArrowheads="1"/>
          </p:cNvSpPr>
          <p:nvPr>
            <p:ph type="sldNum" sz="quarter" idx="3"/>
          </p:nvPr>
        </p:nvSpPr>
        <p:spPr bwMode="auto">
          <a:xfrm>
            <a:off x="5169683" y="9426703"/>
            <a:ext cx="1599423" cy="4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500" tIns="49251" rIns="98500" bIns="49251" numCol="1" anchor="b" anchorCtr="0" compatLnSpc="1">
            <a:prstTxWarp prst="textNoShape">
              <a:avLst/>
            </a:prstTxWarp>
          </a:bodyPr>
          <a:lstStyle>
            <a:lvl1pPr algn="r" defTabSz="984351" eaLnBrk="0" hangingPunct="0">
              <a:defRPr sz="800" b="0" smtClean="0">
                <a:solidFill>
                  <a:schemeClr val="tx1"/>
                </a:solidFill>
              </a:defRPr>
            </a:lvl1pPr>
          </a:lstStyle>
          <a:p>
            <a:pPr>
              <a:defRPr/>
            </a:pPr>
            <a:fld id="{F761C1BB-8BD4-483C-ABC6-3E6C23BA885D}" type="slidenum">
              <a:rPr lang="en-US"/>
              <a:pPr>
                <a:defRPr/>
              </a:pPr>
              <a:t>‹N°›</a:t>
            </a:fld>
            <a:endParaRPr lang="en-US"/>
          </a:p>
        </p:txBody>
      </p:sp>
      <p:sp>
        <p:nvSpPr>
          <p:cNvPr id="2" name="Espace réservé du pied de page 1"/>
          <p:cNvSpPr>
            <a:spLocks noGrp="1"/>
          </p:cNvSpPr>
          <p:nvPr>
            <p:ph type="ftr" sz="quarter" idx="2"/>
          </p:nvPr>
        </p:nvSpPr>
        <p:spPr>
          <a:xfrm>
            <a:off x="357077" y="9408729"/>
            <a:ext cx="4103601" cy="495695"/>
          </a:xfrm>
          <a:prstGeom prst="rect">
            <a:avLst/>
          </a:prstGeom>
        </p:spPr>
        <p:txBody>
          <a:bodyPr vert="horz" lIns="91464" tIns="45733" rIns="91464" bIns="45733" rtlCol="0" anchor="b"/>
          <a:lstStyle>
            <a:lvl1pPr algn="l">
              <a:defRPr sz="1200"/>
            </a:lvl1pPr>
          </a:lstStyle>
          <a:p>
            <a:r>
              <a:rPr lang="en-US" sz="800" b="0" dirty="0">
                <a:solidFill>
                  <a:schemeClr val="tx1"/>
                </a:solidFill>
              </a:rPr>
              <a:t>Supplementary Protection Certificates</a:t>
            </a:r>
            <a:endParaRPr lang="fr-FR" sz="800" b="0" dirty="0">
              <a:solidFill>
                <a:schemeClr val="tx1"/>
              </a:solidFill>
            </a:endParaRPr>
          </a:p>
        </p:txBody>
      </p:sp>
    </p:spTree>
    <p:extLst>
      <p:ext uri="{BB962C8B-B14F-4D97-AF65-F5344CB8AC3E}">
        <p14:creationId xmlns:p14="http://schemas.microsoft.com/office/powerpoint/2010/main" val="406505491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4026" y="4708581"/>
            <a:ext cx="4961058" cy="417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5" tIns="45180" rIns="91975" bIns="45180" numCol="1" anchor="t" anchorCtr="0" compatLnSpc="1">
            <a:prstTxWarp prst="textNoShape">
              <a:avLst/>
            </a:prstTxWarp>
          </a:bodyPr>
          <a:lstStyle/>
          <a:p>
            <a:pPr lvl="0"/>
            <a:r>
              <a:rPr lang="fr-FR" noProof="0" dirty="0"/>
              <a:t>Cliquez pour modifier le style de texte du masque</a:t>
            </a:r>
          </a:p>
          <a:p>
            <a:pPr lvl="1"/>
            <a:r>
              <a:rPr lang="fr-FR" noProof="0" dirty="0"/>
              <a:t>Second niveau</a:t>
            </a:r>
          </a:p>
          <a:p>
            <a:pPr lvl="2"/>
            <a:r>
              <a:rPr lang="fr-FR" noProof="0" dirty="0"/>
              <a:t>Troisième niveau</a:t>
            </a:r>
          </a:p>
          <a:p>
            <a:pPr lvl="3"/>
            <a:r>
              <a:rPr lang="fr-FR" noProof="0" dirty="0"/>
              <a:t>Quatrième niveau</a:t>
            </a:r>
          </a:p>
          <a:p>
            <a:pPr lvl="4"/>
            <a:r>
              <a:rPr lang="fr-FR" noProof="0" dirty="0"/>
              <a:t>Cinquième niveau</a:t>
            </a:r>
          </a:p>
        </p:txBody>
      </p:sp>
      <p:sp>
        <p:nvSpPr>
          <p:cNvPr id="75779" name="Rectangle 3"/>
          <p:cNvSpPr>
            <a:spLocks noGrp="1" noRot="1" noChangeAspect="1" noChangeArrowheads="1" noTextEdit="1"/>
          </p:cNvSpPr>
          <p:nvPr>
            <p:ph type="sldImg" idx="2"/>
          </p:nvPr>
        </p:nvSpPr>
        <p:spPr bwMode="auto">
          <a:xfrm>
            <a:off x="715963" y="750888"/>
            <a:ext cx="5338762" cy="36972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 name="Espace réservé du numéro de diapositive 4">
            <a:extLst>
              <a:ext uri="{FF2B5EF4-FFF2-40B4-BE49-F238E27FC236}">
                <a16:creationId xmlns:a16="http://schemas.microsoft.com/office/drawing/2014/main" id="{653394D2-3C2A-4113-98B4-A664A324D376}"/>
              </a:ext>
            </a:extLst>
          </p:cNvPr>
          <p:cNvSpPr>
            <a:spLocks noGrp="1"/>
          </p:cNvSpPr>
          <p:nvPr>
            <p:ph type="sldNum" sz="quarter" idx="5"/>
          </p:nvPr>
        </p:nvSpPr>
        <p:spPr>
          <a:xfrm>
            <a:off x="3833813" y="9409113"/>
            <a:ext cx="2933700" cy="496887"/>
          </a:xfrm>
          <a:prstGeom prst="rect">
            <a:avLst/>
          </a:prstGeom>
        </p:spPr>
        <p:txBody>
          <a:bodyPr vert="horz" lIns="91440" tIns="45720" rIns="91440" bIns="45720" rtlCol="0" anchor="b"/>
          <a:lstStyle>
            <a:lvl1pPr algn="r">
              <a:defRPr sz="1200">
                <a:solidFill>
                  <a:srgbClr val="006600"/>
                </a:solidFill>
              </a:defRPr>
            </a:lvl1pPr>
          </a:lstStyle>
          <a:p>
            <a:fld id="{788BD69E-39D6-4632-ABBB-F0A6C9D6B462}" type="slidenum">
              <a:rPr lang="en-GB" smtClean="0"/>
              <a:pPr/>
              <a:t>‹N°›</a:t>
            </a:fld>
            <a:endParaRPr lang="en-GB"/>
          </a:p>
        </p:txBody>
      </p:sp>
    </p:spTree>
    <p:extLst>
      <p:ext uri="{BB962C8B-B14F-4D97-AF65-F5344CB8AC3E}">
        <p14:creationId xmlns:p14="http://schemas.microsoft.com/office/powerpoint/2010/main" val="18044876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787400" y="800100"/>
            <a:ext cx="5199063" cy="3600450"/>
          </a:xfrm>
          <a:ln/>
        </p:spPr>
      </p:sp>
      <p:sp>
        <p:nvSpPr>
          <p:cNvPr id="76803" name="Rectangle 3"/>
          <p:cNvSpPr>
            <a:spLocks noGrp="1" noChangeArrowheads="1"/>
          </p:cNvSpPr>
          <p:nvPr>
            <p:ph type="body" idx="1"/>
          </p:nvPr>
        </p:nvSpPr>
        <p:spPr>
          <a:xfrm>
            <a:off x="693828" y="4638517"/>
            <a:ext cx="5413066" cy="4257939"/>
          </a:xfrm>
          <a:noFill/>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72501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57160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31981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363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2434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5663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9834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6236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0114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1492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66"/>
          <p:cNvSpPr>
            <a:spLocks noGrp="1" noChangeArrowheads="1"/>
          </p:cNvSpPr>
          <p:nvPr>
            <p:ph type="sldNum" sz="quarter" idx="5"/>
          </p:nvPr>
        </p:nvSpPr>
        <p:spPr>
          <a:xfrm>
            <a:off x="3834109" y="9409701"/>
            <a:ext cx="2933478" cy="494762"/>
          </a:xfrm>
          <a:prstGeom prst="rect">
            <a:avLst/>
          </a:prstGeom>
          <a:ln/>
        </p:spPr>
        <p:txBody>
          <a:bodyPr lIns="87947" tIns="43973" rIns="87947" bIns="43973"/>
          <a:lstStyle/>
          <a:p>
            <a:fld id="{54FED639-DDE8-4197-A4D9-EEFDF4A8C603}" type="slidenum">
              <a:rPr lang="en-US" altLang="fr-FR"/>
              <a:pPr/>
              <a:t>2</a:t>
            </a:fld>
            <a:endParaRPr lang="fr-FR" altLang="fr-FR"/>
          </a:p>
        </p:txBody>
      </p:sp>
      <p:sp>
        <p:nvSpPr>
          <p:cNvPr id="2677762" name="Rectangle 2"/>
          <p:cNvSpPr>
            <a:spLocks noGrp="1" noRot="1" noChangeAspect="1" noChangeArrowheads="1" noTextEdit="1"/>
          </p:cNvSpPr>
          <p:nvPr>
            <p:ph type="sldImg"/>
          </p:nvPr>
        </p:nvSpPr>
        <p:spPr>
          <a:xfrm>
            <a:off x="700088" y="741363"/>
            <a:ext cx="5365750" cy="3716337"/>
          </a:xfrm>
          <a:ln/>
        </p:spPr>
      </p:sp>
      <p:sp>
        <p:nvSpPr>
          <p:cNvPr id="2677763" name="Rectangle 3"/>
          <p:cNvSpPr>
            <a:spLocks noGrp="1" noChangeArrowheads="1"/>
          </p:cNvSpPr>
          <p:nvPr>
            <p:ph type="body" idx="1"/>
          </p:nvPr>
        </p:nvSpPr>
        <p:spPr>
          <a:xfrm>
            <a:off x="678121" y="4704852"/>
            <a:ext cx="5412858" cy="4459006"/>
          </a:xfrm>
          <a:ln/>
        </p:spPr>
        <p:txBody>
          <a:bodyPr/>
          <a:lstStyle/>
          <a:p>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49896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92535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95155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57501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24166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18288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09546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19287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94281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9111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090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32876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91304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00549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267471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04078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3654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63666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2808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0770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3558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649080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38554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08176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66"/>
          <p:cNvSpPr>
            <a:spLocks noGrp="1" noChangeArrowheads="1"/>
          </p:cNvSpPr>
          <p:nvPr>
            <p:ph type="sldNum" sz="quarter" idx="5"/>
          </p:nvPr>
        </p:nvSpPr>
        <p:spPr>
          <a:xfrm>
            <a:off x="3834109" y="9409701"/>
            <a:ext cx="2933478" cy="494762"/>
          </a:xfrm>
          <a:prstGeom prst="rect">
            <a:avLst/>
          </a:prstGeom>
          <a:ln/>
        </p:spPr>
        <p:txBody>
          <a:bodyPr lIns="87947" tIns="43973" rIns="87947" bIns="43973"/>
          <a:lstStyle/>
          <a:p>
            <a:fld id="{FB421D44-7227-45A2-8CBB-D50E4DD5E5A5}" type="slidenum">
              <a:rPr lang="en-US" altLang="fr-FR"/>
              <a:pPr/>
              <a:t>42</a:t>
            </a:fld>
            <a:endParaRPr lang="fr-FR" altLang="fr-FR"/>
          </a:p>
        </p:txBody>
      </p:sp>
      <p:sp>
        <p:nvSpPr>
          <p:cNvPr id="2851842" name="Slide Image Placeholder 1"/>
          <p:cNvSpPr>
            <a:spLocks noGrp="1" noRot="1" noChangeAspect="1" noTextEdit="1"/>
          </p:cNvSpPr>
          <p:nvPr>
            <p:ph type="sldImg"/>
          </p:nvPr>
        </p:nvSpPr>
        <p:spPr>
          <a:xfrm>
            <a:off x="700088" y="741363"/>
            <a:ext cx="5365750" cy="3716337"/>
          </a:xfrm>
          <a:ln/>
        </p:spPr>
      </p:sp>
      <p:sp>
        <p:nvSpPr>
          <p:cNvPr id="55299" name="Notes Placeholder 2"/>
          <p:cNvSpPr>
            <a:spLocks noGrp="1"/>
          </p:cNvSpPr>
          <p:nvPr>
            <p:ph type="body" idx="1"/>
          </p:nvPr>
        </p:nvSpPr>
        <p:spPr>
          <a:xfrm>
            <a:off x="217968" y="4526613"/>
            <a:ext cx="6213586" cy="5029058"/>
          </a:xfrm>
          <a:ln/>
        </p:spPr>
        <p:txBody>
          <a:bodyPr lIns="36148" tIns="36148" rIns="36148" bIns="36148"/>
          <a:lstStyle/>
          <a:p>
            <a:pPr algn="just">
              <a:spcBef>
                <a:spcPct val="0"/>
              </a:spcBef>
            </a:pPr>
            <a:endParaRPr lang="en-GB" altLang="fr-FR" sz="800" i="1">
              <a:latin typeface="Arial" charset="0"/>
              <a:cs typeface="Arial" charset="0"/>
            </a:endParaRPr>
          </a:p>
        </p:txBody>
      </p:sp>
      <p:sp>
        <p:nvSpPr>
          <p:cNvPr id="2851844" name="Slide Number Placeholder 3"/>
          <p:cNvSpPr txBox="1">
            <a:spLocks noGrp="1"/>
          </p:cNvSpPr>
          <p:nvPr/>
        </p:nvSpPr>
        <p:spPr bwMode="auto">
          <a:xfrm>
            <a:off x="3834109" y="9408165"/>
            <a:ext cx="2933478" cy="49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61" tIns="44280" rIns="88561" bIns="44280" anchor="b"/>
          <a:lstStyle>
            <a:lvl1pPr algn="l" defTabSz="955675" eaLnBrk="0" hangingPunct="0">
              <a:defRPr sz="2400">
                <a:solidFill>
                  <a:schemeClr val="tx1"/>
                </a:solidFill>
                <a:latin typeface="Times New Roman" pitchFamily="18" charset="0"/>
              </a:defRPr>
            </a:lvl1pPr>
            <a:lvl2pPr marL="776288" indent="-298450" algn="l" defTabSz="955675" eaLnBrk="0" hangingPunct="0">
              <a:defRPr sz="2400">
                <a:solidFill>
                  <a:schemeClr val="tx1"/>
                </a:solidFill>
                <a:latin typeface="Times New Roman" pitchFamily="18" charset="0"/>
              </a:defRPr>
            </a:lvl2pPr>
            <a:lvl3pPr marL="1193800" indent="-239713" algn="l" defTabSz="955675" eaLnBrk="0" hangingPunct="0">
              <a:defRPr sz="2400">
                <a:solidFill>
                  <a:schemeClr val="tx1"/>
                </a:solidFill>
                <a:latin typeface="Times New Roman" pitchFamily="18" charset="0"/>
              </a:defRPr>
            </a:lvl3pPr>
            <a:lvl4pPr marL="1670050" indent="-238125" algn="l" defTabSz="955675" eaLnBrk="0" hangingPunct="0">
              <a:defRPr sz="2400">
                <a:solidFill>
                  <a:schemeClr val="tx1"/>
                </a:solidFill>
                <a:latin typeface="Times New Roman" pitchFamily="18" charset="0"/>
              </a:defRPr>
            </a:lvl4pPr>
            <a:lvl5pPr marL="2147888" indent="-238125" algn="l" defTabSz="955675" eaLnBrk="0" hangingPunct="0">
              <a:defRPr sz="2400">
                <a:solidFill>
                  <a:schemeClr val="tx1"/>
                </a:solidFill>
                <a:latin typeface="Times New Roman" pitchFamily="18" charset="0"/>
              </a:defRPr>
            </a:lvl5pPr>
            <a:lvl6pPr marL="2605088" indent="-238125" defTabSz="955675" eaLnBrk="0" fontAlgn="base" hangingPunct="0">
              <a:spcBef>
                <a:spcPct val="0"/>
              </a:spcBef>
              <a:spcAft>
                <a:spcPct val="0"/>
              </a:spcAft>
              <a:defRPr sz="2400">
                <a:solidFill>
                  <a:schemeClr val="tx1"/>
                </a:solidFill>
                <a:latin typeface="Times New Roman" pitchFamily="18" charset="0"/>
              </a:defRPr>
            </a:lvl6pPr>
            <a:lvl7pPr marL="3062288" indent="-238125" defTabSz="955675" eaLnBrk="0" fontAlgn="base" hangingPunct="0">
              <a:spcBef>
                <a:spcPct val="0"/>
              </a:spcBef>
              <a:spcAft>
                <a:spcPct val="0"/>
              </a:spcAft>
              <a:defRPr sz="2400">
                <a:solidFill>
                  <a:schemeClr val="tx1"/>
                </a:solidFill>
                <a:latin typeface="Times New Roman" pitchFamily="18" charset="0"/>
              </a:defRPr>
            </a:lvl7pPr>
            <a:lvl8pPr marL="3519488" indent="-238125" defTabSz="955675" eaLnBrk="0" fontAlgn="base" hangingPunct="0">
              <a:spcBef>
                <a:spcPct val="0"/>
              </a:spcBef>
              <a:spcAft>
                <a:spcPct val="0"/>
              </a:spcAft>
              <a:defRPr sz="2400">
                <a:solidFill>
                  <a:schemeClr val="tx1"/>
                </a:solidFill>
                <a:latin typeface="Times New Roman" pitchFamily="18" charset="0"/>
              </a:defRPr>
            </a:lvl8pPr>
            <a:lvl9pPr marL="3976688" indent="-238125"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623B6E7E-6905-46BB-87F5-84A9AA776407}" type="slidenum">
              <a:rPr lang="en-GB" altLang="fr-FR" sz="800" b="0">
                <a:latin typeface="Verdana" pitchFamily="34" charset="0"/>
              </a:rPr>
              <a:pPr algn="r" eaLnBrk="1" hangingPunct="1"/>
              <a:t>42</a:t>
            </a:fld>
            <a:endParaRPr lang="en-GB" altLang="fr-FR" sz="800" b="0">
              <a:latin typeface="Verdan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27413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52952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44936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50575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66"/>
          <p:cNvSpPr>
            <a:spLocks noGrp="1" noChangeArrowheads="1"/>
          </p:cNvSpPr>
          <p:nvPr>
            <p:ph type="sldNum" sz="quarter" idx="5"/>
          </p:nvPr>
        </p:nvSpPr>
        <p:spPr>
          <a:xfrm>
            <a:off x="3834109" y="9409701"/>
            <a:ext cx="2933478" cy="494762"/>
          </a:xfrm>
          <a:prstGeom prst="rect">
            <a:avLst/>
          </a:prstGeom>
          <a:ln/>
        </p:spPr>
        <p:txBody>
          <a:bodyPr lIns="87947" tIns="43973" rIns="87947" bIns="43973"/>
          <a:lstStyle/>
          <a:p>
            <a:fld id="{421E5F64-7315-4AE6-9624-83DA6FCED6B0}" type="slidenum">
              <a:rPr lang="en-US" altLang="fr-FR"/>
              <a:pPr/>
              <a:t>47</a:t>
            </a:fld>
            <a:endParaRPr lang="fr-FR" altLang="fr-FR"/>
          </a:p>
        </p:txBody>
      </p:sp>
      <p:sp>
        <p:nvSpPr>
          <p:cNvPr id="2857986" name="Slide Image Placeholder 1"/>
          <p:cNvSpPr>
            <a:spLocks noGrp="1" noRot="1" noChangeAspect="1" noTextEdit="1"/>
          </p:cNvSpPr>
          <p:nvPr>
            <p:ph type="sldImg"/>
          </p:nvPr>
        </p:nvSpPr>
        <p:spPr>
          <a:ln/>
        </p:spPr>
      </p:sp>
      <p:sp>
        <p:nvSpPr>
          <p:cNvPr id="2857987" name="Slide Number Placeholder 3"/>
          <p:cNvSpPr txBox="1">
            <a:spLocks noGrp="1"/>
          </p:cNvSpPr>
          <p:nvPr/>
        </p:nvSpPr>
        <p:spPr bwMode="auto">
          <a:xfrm>
            <a:off x="3959742" y="9425066"/>
            <a:ext cx="2809358" cy="48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61" tIns="44280" rIns="88561" bIns="44280" anchor="b"/>
          <a:lstStyle>
            <a:lvl1pPr algn="l" defTabSz="955675" eaLnBrk="0" hangingPunct="0">
              <a:defRPr sz="2400">
                <a:solidFill>
                  <a:schemeClr val="tx1"/>
                </a:solidFill>
                <a:latin typeface="Times New Roman" pitchFamily="18" charset="0"/>
              </a:defRPr>
            </a:lvl1pPr>
            <a:lvl2pPr marL="776288" indent="-298450" algn="l" defTabSz="955675" eaLnBrk="0" hangingPunct="0">
              <a:defRPr sz="2400">
                <a:solidFill>
                  <a:schemeClr val="tx1"/>
                </a:solidFill>
                <a:latin typeface="Times New Roman" pitchFamily="18" charset="0"/>
              </a:defRPr>
            </a:lvl2pPr>
            <a:lvl3pPr marL="1193800" indent="-239713" algn="l" defTabSz="955675" eaLnBrk="0" hangingPunct="0">
              <a:defRPr sz="2400">
                <a:solidFill>
                  <a:schemeClr val="tx1"/>
                </a:solidFill>
                <a:latin typeface="Times New Roman" pitchFamily="18" charset="0"/>
              </a:defRPr>
            </a:lvl3pPr>
            <a:lvl4pPr marL="1670050" indent="-238125" algn="l" defTabSz="955675" eaLnBrk="0" hangingPunct="0">
              <a:defRPr sz="2400">
                <a:solidFill>
                  <a:schemeClr val="tx1"/>
                </a:solidFill>
                <a:latin typeface="Times New Roman" pitchFamily="18" charset="0"/>
              </a:defRPr>
            </a:lvl4pPr>
            <a:lvl5pPr marL="2147888" indent="-238125" algn="l" defTabSz="955675" eaLnBrk="0" hangingPunct="0">
              <a:defRPr sz="2400">
                <a:solidFill>
                  <a:schemeClr val="tx1"/>
                </a:solidFill>
                <a:latin typeface="Times New Roman" pitchFamily="18" charset="0"/>
              </a:defRPr>
            </a:lvl5pPr>
            <a:lvl6pPr marL="2605088" indent="-238125" defTabSz="955675" eaLnBrk="0" fontAlgn="base" hangingPunct="0">
              <a:spcBef>
                <a:spcPct val="0"/>
              </a:spcBef>
              <a:spcAft>
                <a:spcPct val="0"/>
              </a:spcAft>
              <a:defRPr sz="2400">
                <a:solidFill>
                  <a:schemeClr val="tx1"/>
                </a:solidFill>
                <a:latin typeface="Times New Roman" pitchFamily="18" charset="0"/>
              </a:defRPr>
            </a:lvl6pPr>
            <a:lvl7pPr marL="3062288" indent="-238125" defTabSz="955675" eaLnBrk="0" fontAlgn="base" hangingPunct="0">
              <a:spcBef>
                <a:spcPct val="0"/>
              </a:spcBef>
              <a:spcAft>
                <a:spcPct val="0"/>
              </a:spcAft>
              <a:defRPr sz="2400">
                <a:solidFill>
                  <a:schemeClr val="tx1"/>
                </a:solidFill>
                <a:latin typeface="Times New Roman" pitchFamily="18" charset="0"/>
              </a:defRPr>
            </a:lvl7pPr>
            <a:lvl8pPr marL="3519488" indent="-238125" defTabSz="955675" eaLnBrk="0" fontAlgn="base" hangingPunct="0">
              <a:spcBef>
                <a:spcPct val="0"/>
              </a:spcBef>
              <a:spcAft>
                <a:spcPct val="0"/>
              </a:spcAft>
              <a:defRPr sz="2400">
                <a:solidFill>
                  <a:schemeClr val="tx1"/>
                </a:solidFill>
                <a:latin typeface="Times New Roman" pitchFamily="18" charset="0"/>
              </a:defRPr>
            </a:lvl8pPr>
            <a:lvl9pPr marL="3976688" indent="-238125"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1BCB763B-A653-41FC-9E68-54034581915B}" type="slidenum">
              <a:rPr lang="en-GB" altLang="fr-FR" sz="800" b="0">
                <a:latin typeface="Verdana" pitchFamily="34" charset="0"/>
              </a:rPr>
              <a:pPr algn="r" eaLnBrk="1" hangingPunct="1"/>
              <a:t>47</a:t>
            </a:fld>
            <a:endParaRPr lang="en-GB" altLang="fr-FR" sz="800" b="0">
              <a:latin typeface="Verdana" pitchFamily="34" charset="0"/>
            </a:endParaRPr>
          </a:p>
        </p:txBody>
      </p:sp>
      <p:sp>
        <p:nvSpPr>
          <p:cNvPr id="2857988" name="Rectangle 3"/>
          <p:cNvSpPr>
            <a:spLocks noGrp="1"/>
          </p:cNvSpPr>
          <p:nvPr>
            <p:ph type="body" idx="3"/>
          </p:nvPr>
        </p:nvSpPr>
        <p:spPr>
          <a:xfrm>
            <a:off x="715962" y="4526613"/>
            <a:ext cx="5338763" cy="5029058"/>
          </a:xfrm>
          <a:ln/>
        </p:spPr>
        <p:txBody>
          <a:bodyPr/>
          <a:lstStyle/>
          <a:p>
            <a:pPr>
              <a:spcBef>
                <a:spcPct val="0"/>
              </a:spcBef>
            </a:pPr>
            <a:r>
              <a:rPr lang="en-GB" altLang="fr-FR" dirty="0">
                <a:latin typeface="Arial" charset="0"/>
                <a:cs typeface="Arial" charset="0"/>
              </a:rPr>
              <a:t>The German Federal Patent Court has decided to refer a question for preliminary ruling on negative term SPCs to the Court of Justice of the European Union in the </a:t>
            </a:r>
            <a:r>
              <a:rPr lang="en-GB" altLang="fr-FR" dirty="0" err="1">
                <a:latin typeface="Arial" charset="0"/>
                <a:cs typeface="Arial" charset="0"/>
              </a:rPr>
              <a:t>Sitagliptin</a:t>
            </a:r>
            <a:r>
              <a:rPr lang="en-GB" altLang="fr-FR" dirty="0">
                <a:latin typeface="Arial" charset="0"/>
                <a:cs typeface="Arial" charset="0"/>
              </a:rPr>
              <a:t> case (Case 15 W (pat) 36/08):</a:t>
            </a:r>
            <a:br>
              <a:rPr lang="en-GB" altLang="fr-FR" dirty="0">
                <a:latin typeface="Arial" charset="0"/>
                <a:cs typeface="Arial" charset="0"/>
              </a:rPr>
            </a:br>
            <a:br>
              <a:rPr lang="en-GB" altLang="fr-FR" dirty="0">
                <a:latin typeface="Arial" charset="0"/>
                <a:cs typeface="Arial" charset="0"/>
              </a:rPr>
            </a:br>
            <a:r>
              <a:rPr lang="en-GB" altLang="fr-FR" dirty="0">
                <a:latin typeface="Arial" charset="0"/>
                <a:cs typeface="Arial" charset="0"/>
              </a:rPr>
              <a:t>"Can an SPC be granted for a medicament if the period between the filing of the application for the basic patent and the time point of first authorization for marketing in the Community is shorter than five years?"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744538" y="801688"/>
            <a:ext cx="5275262" cy="3652837"/>
          </a:xfrm>
          <a:ln/>
        </p:spPr>
      </p:sp>
      <p:sp>
        <p:nvSpPr>
          <p:cNvPr id="79875" name="Rectangle 3"/>
          <p:cNvSpPr>
            <a:spLocks noGrp="1" noChangeArrowheads="1"/>
          </p:cNvSpPr>
          <p:nvPr>
            <p:ph type="body" idx="1"/>
          </p:nvPr>
        </p:nvSpPr>
        <p:spPr>
          <a:xfrm>
            <a:off x="693828" y="4638517"/>
            <a:ext cx="5413066" cy="4257939"/>
          </a:xfrm>
          <a:noFill/>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2084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26539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72180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4553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269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64515" name="Rectangle 3"/>
          <p:cNvSpPr>
            <a:spLocks noGrp="1" noChangeArrowheads="1"/>
          </p:cNvSpPr>
          <p:nvPr>
            <p:ph type="ctrTitle"/>
          </p:nvPr>
        </p:nvSpPr>
        <p:spPr>
          <a:xfrm>
            <a:off x="849578" y="1077913"/>
            <a:ext cx="8600679" cy="1370012"/>
          </a:xfrm>
        </p:spPr>
        <p:txBody>
          <a:bodyPr tIns="0" anchor="ctr"/>
          <a:lstStyle>
            <a:lvl1pPr>
              <a:defRPr sz="3800"/>
            </a:lvl1pPr>
          </a:lstStyle>
          <a:p>
            <a:pPr lvl="0"/>
            <a:r>
              <a:rPr lang="fr-FR" noProof="0"/>
              <a:t>Titre de la présentation</a:t>
            </a:r>
            <a:br>
              <a:rPr lang="fr-FR" noProof="0"/>
            </a:br>
            <a:r>
              <a:rPr lang="fr-FR" noProof="0"/>
              <a:t>2 lignes maximum</a:t>
            </a:r>
          </a:p>
        </p:txBody>
      </p:sp>
      <p:sp>
        <p:nvSpPr>
          <p:cNvPr id="64516" name="Rectangle 4"/>
          <p:cNvSpPr>
            <a:spLocks noGrp="1" noChangeArrowheads="1"/>
          </p:cNvSpPr>
          <p:nvPr>
            <p:ph type="subTitle" idx="1"/>
          </p:nvPr>
        </p:nvSpPr>
        <p:spPr>
          <a:xfrm>
            <a:off x="849578" y="2447938"/>
            <a:ext cx="8600679" cy="792163"/>
          </a:xfrm>
        </p:spPr>
        <p:txBody>
          <a:bodyPr/>
          <a:lstStyle>
            <a:lvl1pPr marL="0" indent="0">
              <a:buFont typeface="Wingdings" pitchFamily="2" charset="2"/>
              <a:buNone/>
              <a:defRPr sz="1900" i="1"/>
            </a:lvl1pPr>
          </a:lstStyle>
          <a:p>
            <a:pPr lvl="0"/>
            <a:r>
              <a:rPr lang="fr-FR" noProof="0"/>
              <a:t>Sous-titre de la présentation</a:t>
            </a:r>
          </a:p>
        </p:txBody>
      </p:sp>
      <p:sp>
        <p:nvSpPr>
          <p:cNvPr id="2" name="Espace réservé de la date 1"/>
          <p:cNvSpPr>
            <a:spLocks noGrp="1"/>
          </p:cNvSpPr>
          <p:nvPr>
            <p:ph type="dt" sz="half" idx="10"/>
          </p:nvPr>
        </p:nvSpPr>
        <p:spPr/>
        <p:txBody>
          <a:bodyPr/>
          <a:lstStyle/>
          <a:p>
            <a:pPr>
              <a:defRPr/>
            </a:pPr>
            <a:r>
              <a:rPr lang="fr-FR"/>
              <a:t>January 2015</a:t>
            </a:r>
          </a:p>
        </p:txBody>
      </p:sp>
      <p:sp>
        <p:nvSpPr>
          <p:cNvPr id="3" name="Espace réservé du numéro de diapositive 2"/>
          <p:cNvSpPr>
            <a:spLocks noGrp="1"/>
          </p:cNvSpPr>
          <p:nvPr>
            <p:ph type="sldNum" sz="quarter" idx="11"/>
          </p:nvPr>
        </p:nvSpPr>
        <p:spPr/>
        <p:txBody>
          <a:bodyPr/>
          <a:lstStyle/>
          <a:p>
            <a:pPr>
              <a:defRPr/>
            </a:pPr>
            <a:fld id="{10CD862C-5C40-4BD4-8C6A-2419A89ECCD6}" type="slidenum">
              <a:rPr lang="fr-FR" smtClean="0"/>
              <a:pPr>
                <a:defRPr/>
              </a:pPr>
              <a:t>‹N°›</a:t>
            </a:fld>
            <a:endParaRPr lang="fr-FR"/>
          </a:p>
        </p:txBody>
      </p:sp>
    </p:spTree>
    <p:extLst>
      <p:ext uri="{BB962C8B-B14F-4D97-AF65-F5344CB8AC3E}">
        <p14:creationId xmlns:p14="http://schemas.microsoft.com/office/powerpoint/2010/main" val="8263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5" name="Rectangle 9"/>
          <p:cNvSpPr>
            <a:spLocks noGrp="1" noChangeArrowheads="1"/>
          </p:cNvSpPr>
          <p:nvPr>
            <p:ph type="sldNum" sz="quarter" idx="11"/>
          </p:nvPr>
        </p:nvSpPr>
        <p:spPr>
          <a:ln/>
        </p:spPr>
        <p:txBody>
          <a:bodyPr/>
          <a:lstStyle>
            <a:lvl1pPr>
              <a:defRPr/>
            </a:lvl1pPr>
          </a:lstStyle>
          <a:p>
            <a:pPr>
              <a:defRPr/>
            </a:pPr>
            <a:fld id="{2F220418-A6C4-4AFD-8989-E471158693B0}" type="slidenum">
              <a:rPr lang="fr-FR"/>
              <a:pPr>
                <a:defRPr/>
              </a:pPr>
              <a:t>‹N°›</a:t>
            </a:fld>
            <a:endParaRPr lang="fr-FR"/>
          </a:p>
        </p:txBody>
      </p:sp>
    </p:spTree>
    <p:extLst>
      <p:ext uri="{BB962C8B-B14F-4D97-AF65-F5344CB8AC3E}">
        <p14:creationId xmlns:p14="http://schemas.microsoft.com/office/powerpoint/2010/main" val="133656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89945" y="958851"/>
            <a:ext cx="2049992" cy="518001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238250" y="958851"/>
            <a:ext cx="5986595" cy="518001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5" name="Rectangle 9"/>
          <p:cNvSpPr>
            <a:spLocks noGrp="1" noChangeArrowheads="1"/>
          </p:cNvSpPr>
          <p:nvPr>
            <p:ph type="sldNum" sz="quarter" idx="11"/>
          </p:nvPr>
        </p:nvSpPr>
        <p:spPr>
          <a:ln/>
        </p:spPr>
        <p:txBody>
          <a:bodyPr/>
          <a:lstStyle>
            <a:lvl1pPr>
              <a:defRPr/>
            </a:lvl1pPr>
          </a:lstStyle>
          <a:p>
            <a:pPr>
              <a:defRPr/>
            </a:pPr>
            <a:fld id="{14887249-8E49-4E98-AFAF-B468674647C8}" type="slidenum">
              <a:rPr lang="fr-FR"/>
              <a:pPr>
                <a:defRPr/>
              </a:pPr>
              <a:t>‹N°›</a:t>
            </a:fld>
            <a:endParaRPr lang="fr-FR"/>
          </a:p>
        </p:txBody>
      </p:sp>
    </p:spTree>
    <p:extLst>
      <p:ext uri="{BB962C8B-B14F-4D97-AF65-F5344CB8AC3E}">
        <p14:creationId xmlns:p14="http://schemas.microsoft.com/office/powerpoint/2010/main" val="158429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248569" y="958850"/>
            <a:ext cx="8191368" cy="1041400"/>
          </a:xfrm>
        </p:spPr>
        <p:txBody>
          <a:bodyPr/>
          <a:lstStyle/>
          <a:p>
            <a:r>
              <a:rPr lang="fr-FR"/>
              <a:t>Modifiez le style du titre</a:t>
            </a:r>
          </a:p>
        </p:txBody>
      </p:sp>
      <p:sp>
        <p:nvSpPr>
          <p:cNvPr id="3" name="Espace réservé du contenu 2"/>
          <p:cNvSpPr>
            <a:spLocks noGrp="1"/>
          </p:cNvSpPr>
          <p:nvPr>
            <p:ph sz="quarter" idx="1"/>
          </p:nvPr>
        </p:nvSpPr>
        <p:spPr>
          <a:xfrm>
            <a:off x="1238257" y="2459038"/>
            <a:ext cx="4008835" cy="1763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412185" y="2459038"/>
            <a:ext cx="4008834" cy="1763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1238257" y="4375163"/>
            <a:ext cx="4008835" cy="176371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5412185" y="4375163"/>
            <a:ext cx="4008834" cy="176371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8" name="Rectangle 9"/>
          <p:cNvSpPr>
            <a:spLocks noGrp="1" noChangeArrowheads="1"/>
          </p:cNvSpPr>
          <p:nvPr>
            <p:ph type="sldNum" sz="quarter" idx="11"/>
          </p:nvPr>
        </p:nvSpPr>
        <p:spPr>
          <a:ln/>
        </p:spPr>
        <p:txBody>
          <a:bodyPr/>
          <a:lstStyle>
            <a:lvl1pPr>
              <a:defRPr/>
            </a:lvl1pPr>
          </a:lstStyle>
          <a:p>
            <a:pPr>
              <a:defRPr/>
            </a:pPr>
            <a:fld id="{C766917E-C18F-49E5-8EB9-BF851C05F8ED}" type="slidenum">
              <a:rPr lang="fr-FR"/>
              <a:pPr>
                <a:defRPr/>
              </a:pPr>
              <a:t>‹N°›</a:t>
            </a:fld>
            <a:endParaRPr lang="fr-FR"/>
          </a:p>
        </p:txBody>
      </p:sp>
    </p:spTree>
    <p:extLst>
      <p:ext uri="{BB962C8B-B14F-4D97-AF65-F5344CB8AC3E}">
        <p14:creationId xmlns:p14="http://schemas.microsoft.com/office/powerpoint/2010/main" val="3697642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48569" y="958850"/>
            <a:ext cx="8191368" cy="1041400"/>
          </a:xfrm>
        </p:spPr>
        <p:txBody>
          <a:bodyPr/>
          <a:lstStyle/>
          <a:p>
            <a:r>
              <a:rPr lang="fr-FR"/>
              <a:t>Modifiez le style du titre</a:t>
            </a:r>
          </a:p>
        </p:txBody>
      </p:sp>
      <p:sp>
        <p:nvSpPr>
          <p:cNvPr id="3" name="Espace réservé du texte 2"/>
          <p:cNvSpPr>
            <a:spLocks noGrp="1"/>
          </p:cNvSpPr>
          <p:nvPr>
            <p:ph type="body" sz="half" idx="1"/>
          </p:nvPr>
        </p:nvSpPr>
        <p:spPr>
          <a:xfrm>
            <a:off x="1238257" y="2459051"/>
            <a:ext cx="4008835" cy="36798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12185" y="2459051"/>
            <a:ext cx="4008834" cy="36798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6" name="Rectangle 9"/>
          <p:cNvSpPr>
            <a:spLocks noGrp="1" noChangeArrowheads="1"/>
          </p:cNvSpPr>
          <p:nvPr>
            <p:ph type="sldNum" sz="quarter" idx="11"/>
          </p:nvPr>
        </p:nvSpPr>
        <p:spPr>
          <a:ln/>
        </p:spPr>
        <p:txBody>
          <a:bodyPr/>
          <a:lstStyle>
            <a:lvl1pPr>
              <a:defRPr/>
            </a:lvl1pPr>
          </a:lstStyle>
          <a:p>
            <a:pPr>
              <a:defRPr/>
            </a:pPr>
            <a:fld id="{CB22A19E-54A5-4CE2-A01C-E06CDF2F7307}" type="slidenum">
              <a:rPr lang="fr-FR"/>
              <a:pPr>
                <a:defRPr/>
              </a:pPr>
              <a:t>‹N°›</a:t>
            </a:fld>
            <a:endParaRPr lang="fr-FR"/>
          </a:p>
        </p:txBody>
      </p:sp>
    </p:spTree>
    <p:extLst>
      <p:ext uri="{BB962C8B-B14F-4D97-AF65-F5344CB8AC3E}">
        <p14:creationId xmlns:p14="http://schemas.microsoft.com/office/powerpoint/2010/main" val="1807470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238250" y="958851"/>
            <a:ext cx="8201687" cy="518001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4" name="Rectangle 9"/>
          <p:cNvSpPr>
            <a:spLocks noGrp="1" noChangeArrowheads="1"/>
          </p:cNvSpPr>
          <p:nvPr>
            <p:ph type="sldNum" sz="quarter" idx="11"/>
          </p:nvPr>
        </p:nvSpPr>
        <p:spPr>
          <a:ln/>
        </p:spPr>
        <p:txBody>
          <a:bodyPr/>
          <a:lstStyle>
            <a:lvl1pPr>
              <a:defRPr/>
            </a:lvl1pPr>
          </a:lstStyle>
          <a:p>
            <a:pPr>
              <a:defRPr/>
            </a:pPr>
            <a:fld id="{6DB6DA3A-81C9-4A30-9EB7-80B2D37D63D6}" type="slidenum">
              <a:rPr lang="fr-FR"/>
              <a:pPr>
                <a:defRPr/>
              </a:pPr>
              <a:t>‹N°›</a:t>
            </a:fld>
            <a:endParaRPr lang="fr-FR"/>
          </a:p>
        </p:txBody>
      </p:sp>
    </p:spTree>
    <p:extLst>
      <p:ext uri="{BB962C8B-B14F-4D97-AF65-F5344CB8AC3E}">
        <p14:creationId xmlns:p14="http://schemas.microsoft.com/office/powerpoint/2010/main" val="184534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2"/>
          <p:cNvSpPr>
            <a:spLocks noGrp="1"/>
          </p:cNvSpPr>
          <p:nvPr>
            <p:ph type="body"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r>
              <a:rPr lang="fr-FR"/>
              <a:t>January 2015</a:t>
            </a:r>
          </a:p>
        </p:txBody>
      </p:sp>
      <p:sp>
        <p:nvSpPr>
          <p:cNvPr id="5" name="Espace réservé du numéro de diapositive 4"/>
          <p:cNvSpPr>
            <a:spLocks noGrp="1"/>
          </p:cNvSpPr>
          <p:nvPr>
            <p:ph type="sldNum" sz="quarter" idx="11"/>
          </p:nvPr>
        </p:nvSpPr>
        <p:spPr/>
        <p:txBody>
          <a:bodyPr/>
          <a:lstStyle/>
          <a:p>
            <a:pPr>
              <a:defRPr/>
            </a:pPr>
            <a:fld id="{10CD862C-5C40-4BD4-8C6A-2419A89ECCD6}" type="slidenum">
              <a:rPr lang="fr-FR" smtClean="0"/>
              <a:pPr>
                <a:defRPr/>
              </a:pPr>
              <a:t>‹N°›</a:t>
            </a:fld>
            <a:endParaRPr lang="fr-FR"/>
          </a:p>
        </p:txBody>
      </p:sp>
    </p:spTree>
    <p:extLst>
      <p:ext uri="{BB962C8B-B14F-4D97-AF65-F5344CB8AC3E}">
        <p14:creationId xmlns:p14="http://schemas.microsoft.com/office/powerpoint/2010/main" val="68268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339635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6600"/>
                </a:solidFill>
              </a:defRPr>
            </a:lvl1pPr>
          </a:lstStyle>
          <a:p>
            <a:r>
              <a:rPr lang="fr-FR"/>
              <a:t>Modifiez le style du titre</a:t>
            </a:r>
          </a:p>
        </p:txBody>
      </p:sp>
      <p:sp>
        <p:nvSpPr>
          <p:cNvPr id="3" name="Espace réservé du contenu 2"/>
          <p:cNvSpPr>
            <a:spLocks noGrp="1"/>
          </p:cNvSpPr>
          <p:nvPr>
            <p:ph idx="1"/>
          </p:nvPr>
        </p:nvSpPr>
        <p:spPr/>
        <p:txBody>
          <a:bodyPr/>
          <a:lstStyle>
            <a:lvl1pPr>
              <a:buClr>
                <a:srgbClr val="006600"/>
              </a:buClr>
              <a:defRPr/>
            </a:lvl1pPr>
            <a:lvl2pPr>
              <a:buClr>
                <a:srgbClr val="006600"/>
              </a:buClr>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5" name="Rectangle 9"/>
          <p:cNvSpPr>
            <a:spLocks noGrp="1" noChangeArrowheads="1"/>
          </p:cNvSpPr>
          <p:nvPr>
            <p:ph type="sldNum" sz="quarter" idx="11"/>
          </p:nvPr>
        </p:nvSpPr>
        <p:spPr>
          <a:ln/>
        </p:spPr>
        <p:txBody>
          <a:bodyPr/>
          <a:lstStyle>
            <a:lvl1pPr>
              <a:defRPr/>
            </a:lvl1pPr>
          </a:lstStyle>
          <a:p>
            <a:pPr>
              <a:defRPr/>
            </a:pPr>
            <a:fld id="{F9C9239F-F763-4428-933C-CA833C23580B}" type="slidenum">
              <a:rPr lang="fr-FR"/>
              <a:pPr>
                <a:defRPr/>
              </a:pPr>
              <a:t>‹N°›</a:t>
            </a:fld>
            <a:endParaRPr lang="fr-FR"/>
          </a:p>
        </p:txBody>
      </p:sp>
    </p:spTree>
    <p:extLst>
      <p:ext uri="{BB962C8B-B14F-4D97-AF65-F5344CB8AC3E}">
        <p14:creationId xmlns:p14="http://schemas.microsoft.com/office/powerpoint/2010/main" val="221365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13"/>
            <a:ext cx="84201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5" name="Rectangle 9"/>
          <p:cNvSpPr>
            <a:spLocks noGrp="1" noChangeArrowheads="1"/>
          </p:cNvSpPr>
          <p:nvPr>
            <p:ph type="sldNum" sz="quarter" idx="11"/>
          </p:nvPr>
        </p:nvSpPr>
        <p:spPr>
          <a:ln/>
        </p:spPr>
        <p:txBody>
          <a:bodyPr/>
          <a:lstStyle>
            <a:lvl1pPr>
              <a:defRPr/>
            </a:lvl1pPr>
          </a:lstStyle>
          <a:p>
            <a:pPr>
              <a:defRPr/>
            </a:pPr>
            <a:fld id="{06795B4B-3C50-41E5-BD95-A0503685C8D3}" type="slidenum">
              <a:rPr lang="fr-FR"/>
              <a:pPr>
                <a:defRPr/>
              </a:pPr>
              <a:t>‹N°›</a:t>
            </a:fld>
            <a:endParaRPr lang="fr-FR"/>
          </a:p>
        </p:txBody>
      </p:sp>
    </p:spTree>
    <p:extLst>
      <p:ext uri="{BB962C8B-B14F-4D97-AF65-F5344CB8AC3E}">
        <p14:creationId xmlns:p14="http://schemas.microsoft.com/office/powerpoint/2010/main" val="105053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238257" y="2459051"/>
            <a:ext cx="4008835" cy="367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12185" y="2459051"/>
            <a:ext cx="4008834" cy="367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6" name="Rectangle 9"/>
          <p:cNvSpPr>
            <a:spLocks noGrp="1" noChangeArrowheads="1"/>
          </p:cNvSpPr>
          <p:nvPr>
            <p:ph type="sldNum" sz="quarter" idx="11"/>
          </p:nvPr>
        </p:nvSpPr>
        <p:spPr>
          <a:ln/>
        </p:spPr>
        <p:txBody>
          <a:bodyPr/>
          <a:lstStyle>
            <a:lvl1pPr>
              <a:defRPr/>
            </a:lvl1pPr>
          </a:lstStyle>
          <a:p>
            <a:pPr>
              <a:defRPr/>
            </a:pPr>
            <a:fld id="{F36C4EE2-8E55-4D73-9FFB-C4B92ABE7AC7}" type="slidenum">
              <a:rPr lang="fr-FR"/>
              <a:pPr>
                <a:defRPr/>
              </a:pPr>
              <a:t>‹N°›</a:t>
            </a:fld>
            <a:endParaRPr lang="fr-FR"/>
          </a:p>
        </p:txBody>
      </p:sp>
    </p:spTree>
    <p:extLst>
      <p:ext uri="{BB962C8B-B14F-4D97-AF65-F5344CB8AC3E}">
        <p14:creationId xmlns:p14="http://schemas.microsoft.com/office/powerpoint/2010/main" val="29961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8" name="Rectangle 9"/>
          <p:cNvSpPr>
            <a:spLocks noGrp="1" noChangeArrowheads="1"/>
          </p:cNvSpPr>
          <p:nvPr>
            <p:ph type="sldNum" sz="quarter" idx="11"/>
          </p:nvPr>
        </p:nvSpPr>
        <p:spPr>
          <a:ln/>
        </p:spPr>
        <p:txBody>
          <a:bodyPr/>
          <a:lstStyle>
            <a:lvl1pPr>
              <a:defRPr/>
            </a:lvl1pPr>
          </a:lstStyle>
          <a:p>
            <a:pPr>
              <a:defRPr/>
            </a:pPr>
            <a:fld id="{C9623453-6E77-4E69-9FCC-1313ED6E1C1F}" type="slidenum">
              <a:rPr lang="fr-FR"/>
              <a:pPr>
                <a:defRPr/>
              </a:pPr>
              <a:t>‹N°›</a:t>
            </a:fld>
            <a:endParaRPr lang="fr-FR"/>
          </a:p>
        </p:txBody>
      </p:sp>
    </p:spTree>
    <p:extLst>
      <p:ext uri="{BB962C8B-B14F-4D97-AF65-F5344CB8AC3E}">
        <p14:creationId xmlns:p14="http://schemas.microsoft.com/office/powerpoint/2010/main" val="315823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4" name="Rectangle 9"/>
          <p:cNvSpPr>
            <a:spLocks noGrp="1" noChangeArrowheads="1"/>
          </p:cNvSpPr>
          <p:nvPr>
            <p:ph type="sldNum" sz="quarter" idx="11"/>
          </p:nvPr>
        </p:nvSpPr>
        <p:spPr>
          <a:ln/>
        </p:spPr>
        <p:txBody>
          <a:bodyPr/>
          <a:lstStyle>
            <a:lvl1pPr>
              <a:defRPr/>
            </a:lvl1pPr>
          </a:lstStyle>
          <a:p>
            <a:pPr>
              <a:defRPr/>
            </a:pPr>
            <a:fld id="{F9810DE8-0252-4EE2-8408-2F7294221708}" type="slidenum">
              <a:rPr lang="fr-FR"/>
              <a:pPr>
                <a:defRPr/>
              </a:pPr>
              <a:t>‹N°›</a:t>
            </a:fld>
            <a:endParaRPr lang="fr-FR"/>
          </a:p>
        </p:txBody>
      </p:sp>
    </p:spTree>
    <p:extLst>
      <p:ext uri="{BB962C8B-B14F-4D97-AF65-F5344CB8AC3E}">
        <p14:creationId xmlns:p14="http://schemas.microsoft.com/office/powerpoint/2010/main" val="149776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3" name="Rectangle 9"/>
          <p:cNvSpPr>
            <a:spLocks noGrp="1" noChangeArrowheads="1"/>
          </p:cNvSpPr>
          <p:nvPr>
            <p:ph type="sldNum" sz="quarter" idx="11"/>
          </p:nvPr>
        </p:nvSpPr>
        <p:spPr>
          <a:ln/>
        </p:spPr>
        <p:txBody>
          <a:bodyPr/>
          <a:lstStyle>
            <a:lvl1pPr>
              <a:defRPr/>
            </a:lvl1pPr>
          </a:lstStyle>
          <a:p>
            <a:pPr>
              <a:defRPr/>
            </a:pPr>
            <a:fld id="{C63F0A2A-2F49-4713-9450-35CCDFDD343D}" type="slidenum">
              <a:rPr lang="fr-FR"/>
              <a:pPr>
                <a:defRPr/>
              </a:pPr>
              <a:t>‹N°›</a:t>
            </a:fld>
            <a:endParaRPr lang="fr-FR"/>
          </a:p>
        </p:txBody>
      </p:sp>
    </p:spTree>
    <p:extLst>
      <p:ext uri="{BB962C8B-B14F-4D97-AF65-F5344CB8AC3E}">
        <p14:creationId xmlns:p14="http://schemas.microsoft.com/office/powerpoint/2010/main" val="392544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872972" y="2730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6" name="Rectangle 9"/>
          <p:cNvSpPr>
            <a:spLocks noGrp="1" noChangeArrowheads="1"/>
          </p:cNvSpPr>
          <p:nvPr>
            <p:ph type="sldNum" sz="quarter" idx="11"/>
          </p:nvPr>
        </p:nvSpPr>
        <p:spPr>
          <a:ln/>
        </p:spPr>
        <p:txBody>
          <a:bodyPr/>
          <a:lstStyle>
            <a:lvl1pPr>
              <a:defRPr/>
            </a:lvl1pPr>
          </a:lstStyle>
          <a:p>
            <a:pPr>
              <a:defRPr/>
            </a:pPr>
            <a:fld id="{52958298-B085-4822-978E-726482A9B191}" type="slidenum">
              <a:rPr lang="fr-FR"/>
              <a:pPr>
                <a:defRPr/>
              </a:pPr>
              <a:t>‹N°›</a:t>
            </a:fld>
            <a:endParaRPr lang="fr-FR"/>
          </a:p>
        </p:txBody>
      </p:sp>
    </p:spTree>
    <p:extLst>
      <p:ext uri="{BB962C8B-B14F-4D97-AF65-F5344CB8AC3E}">
        <p14:creationId xmlns:p14="http://schemas.microsoft.com/office/powerpoint/2010/main" val="252881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r>
              <a:rPr lang="fr-FR"/>
              <a:t>January 2015</a:t>
            </a:r>
          </a:p>
        </p:txBody>
      </p:sp>
      <p:sp>
        <p:nvSpPr>
          <p:cNvPr id="6" name="Rectangle 9"/>
          <p:cNvSpPr>
            <a:spLocks noGrp="1" noChangeArrowheads="1"/>
          </p:cNvSpPr>
          <p:nvPr>
            <p:ph type="sldNum" sz="quarter" idx="11"/>
          </p:nvPr>
        </p:nvSpPr>
        <p:spPr>
          <a:ln/>
        </p:spPr>
        <p:txBody>
          <a:bodyPr/>
          <a:lstStyle>
            <a:lvl1pPr>
              <a:defRPr/>
            </a:lvl1pPr>
          </a:lstStyle>
          <a:p>
            <a:pPr>
              <a:defRPr/>
            </a:pPr>
            <a:fld id="{5E274AC2-5FE1-45B5-85ED-369257BA50E1}" type="slidenum">
              <a:rPr lang="fr-FR"/>
              <a:pPr>
                <a:defRPr/>
              </a:pPr>
              <a:t>‹N°›</a:t>
            </a:fld>
            <a:endParaRPr lang="fr-FR"/>
          </a:p>
        </p:txBody>
      </p:sp>
    </p:spTree>
    <p:extLst>
      <p:ext uri="{BB962C8B-B14F-4D97-AF65-F5344CB8AC3E}">
        <p14:creationId xmlns:p14="http://schemas.microsoft.com/office/powerpoint/2010/main" val="163901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mailto:pierre.veron@veron.com" TargetMode="External"/><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hyperlink" Target="https://www.pierre-veron.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bwMode="auto">
          <a:xfrm>
            <a:off x="1248569" y="958850"/>
            <a:ext cx="8191368"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746" rIns="0" bIns="47746" numCol="1" anchor="b" anchorCtr="0" compatLnSpc="1">
            <a:prstTxWarp prst="textNoShape">
              <a:avLst/>
            </a:prstTxWarp>
          </a:bodyPr>
          <a:lstStyle/>
          <a:p>
            <a:pPr lvl="0"/>
            <a:r>
              <a:rPr lang="fr-FR" dirty="0"/>
              <a:t>Cliquez et modifiez le titre</a:t>
            </a:r>
            <a:br>
              <a:rPr lang="fr-FR" dirty="0"/>
            </a:br>
            <a:r>
              <a:rPr lang="fr-FR" dirty="0"/>
              <a:t>2 lignes maximum</a:t>
            </a:r>
          </a:p>
        </p:txBody>
      </p:sp>
      <p:sp>
        <p:nvSpPr>
          <p:cNvPr id="2052" name="Rectangle 4"/>
          <p:cNvSpPr>
            <a:spLocks noGrp="1" noChangeArrowheads="1"/>
          </p:cNvSpPr>
          <p:nvPr>
            <p:ph type="body" idx="1"/>
          </p:nvPr>
        </p:nvSpPr>
        <p:spPr bwMode="auto">
          <a:xfrm>
            <a:off x="1238257" y="2459051"/>
            <a:ext cx="8182769"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7" tIns="47746" rIns="95497" bIns="47746"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2053" name="Line 5"/>
          <p:cNvSpPr>
            <a:spLocks noChangeShapeType="1"/>
          </p:cNvSpPr>
          <p:nvPr/>
        </p:nvSpPr>
        <p:spPr bwMode="auto">
          <a:xfrm>
            <a:off x="0" y="1905000"/>
            <a:ext cx="1073150" cy="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4" name="Line 6"/>
          <p:cNvSpPr>
            <a:spLocks noChangeShapeType="1"/>
          </p:cNvSpPr>
          <p:nvPr/>
        </p:nvSpPr>
        <p:spPr bwMode="auto">
          <a:xfrm>
            <a:off x="7016750" y="838200"/>
            <a:ext cx="2889250" cy="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495" name="Text Box 7"/>
          <p:cNvSpPr txBox="1">
            <a:spLocks noChangeArrowheads="1"/>
          </p:cNvSpPr>
          <p:nvPr/>
        </p:nvSpPr>
        <p:spPr bwMode="auto">
          <a:xfrm>
            <a:off x="6980642" y="476263"/>
            <a:ext cx="292536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97" tIns="47746" rIns="95497" bIns="47746" anchor="b"/>
          <a:lstStyle>
            <a:lvl1pPr defTabSz="955675">
              <a:defRPr sz="2400">
                <a:solidFill>
                  <a:schemeClr val="tx1"/>
                </a:solidFill>
                <a:latin typeface="Times New Roman" pitchFamily="18" charset="0"/>
              </a:defRPr>
            </a:lvl1pPr>
            <a:lvl2pPr marL="479425" defTabSz="955675">
              <a:defRPr sz="2400">
                <a:solidFill>
                  <a:schemeClr val="tx1"/>
                </a:solidFill>
                <a:latin typeface="Times New Roman" pitchFamily="18" charset="0"/>
              </a:defRPr>
            </a:lvl2pPr>
            <a:lvl3pPr marL="955675" defTabSz="955675">
              <a:defRPr sz="2400">
                <a:solidFill>
                  <a:schemeClr val="tx1"/>
                </a:solidFill>
                <a:latin typeface="Times New Roman" pitchFamily="18" charset="0"/>
              </a:defRPr>
            </a:lvl3pPr>
            <a:lvl4pPr marL="1436688" defTabSz="955675">
              <a:defRPr sz="2400">
                <a:solidFill>
                  <a:schemeClr val="tx1"/>
                </a:solidFill>
                <a:latin typeface="Times New Roman" pitchFamily="18" charset="0"/>
              </a:defRPr>
            </a:lvl4pPr>
            <a:lvl5pPr marL="1916113" defTabSz="955675">
              <a:defRPr sz="2400">
                <a:solidFill>
                  <a:schemeClr val="tx1"/>
                </a:solidFill>
                <a:latin typeface="Times New Roman" pitchFamily="18" charset="0"/>
              </a:defRPr>
            </a:lvl5pPr>
            <a:lvl6pPr marL="2373313" defTabSz="955675" fontAlgn="base">
              <a:spcBef>
                <a:spcPct val="0"/>
              </a:spcBef>
              <a:spcAft>
                <a:spcPct val="0"/>
              </a:spcAft>
              <a:defRPr sz="2400">
                <a:solidFill>
                  <a:schemeClr val="tx1"/>
                </a:solidFill>
                <a:latin typeface="Times New Roman" pitchFamily="18" charset="0"/>
              </a:defRPr>
            </a:lvl6pPr>
            <a:lvl7pPr marL="2830513" defTabSz="955675" fontAlgn="base">
              <a:spcBef>
                <a:spcPct val="0"/>
              </a:spcBef>
              <a:spcAft>
                <a:spcPct val="0"/>
              </a:spcAft>
              <a:defRPr sz="2400">
                <a:solidFill>
                  <a:schemeClr val="tx1"/>
                </a:solidFill>
                <a:latin typeface="Times New Roman" pitchFamily="18" charset="0"/>
              </a:defRPr>
            </a:lvl7pPr>
            <a:lvl8pPr marL="3287713" defTabSz="955675" fontAlgn="base">
              <a:spcBef>
                <a:spcPct val="0"/>
              </a:spcBef>
              <a:spcAft>
                <a:spcPct val="0"/>
              </a:spcAft>
              <a:defRPr sz="2400">
                <a:solidFill>
                  <a:schemeClr val="tx1"/>
                </a:solidFill>
                <a:latin typeface="Times New Roman" pitchFamily="18" charset="0"/>
              </a:defRPr>
            </a:lvl8pPr>
            <a:lvl9pPr marL="3744913" defTabSz="955675" fontAlgn="base">
              <a:spcBef>
                <a:spcPct val="0"/>
              </a:spcBef>
              <a:spcAft>
                <a:spcPct val="0"/>
              </a:spcAft>
              <a:defRPr sz="2400">
                <a:solidFill>
                  <a:schemeClr val="tx1"/>
                </a:solidFill>
                <a:latin typeface="Times New Roman" pitchFamily="18" charset="0"/>
              </a:defRPr>
            </a:lvl9pPr>
          </a:lstStyle>
          <a:p>
            <a:pPr>
              <a:defRPr/>
            </a:pPr>
            <a:r>
              <a:rPr lang="en-US" sz="1100" b="0" dirty="0">
                <a:solidFill>
                  <a:srgbClr val="006600"/>
                </a:solidFill>
                <a:effectLst>
                  <a:outerShdw blurRad="38100" dist="38100" dir="2700000" algn="tl">
                    <a:srgbClr val="C0C0C0"/>
                  </a:outerShdw>
                </a:effectLst>
                <a:latin typeface="Verdana" pitchFamily="34" charset="0"/>
              </a:rPr>
              <a:t>Supplementary Protection Certificates</a:t>
            </a:r>
            <a:endParaRPr lang="fr-FR" sz="1100" b="0" dirty="0">
              <a:solidFill>
                <a:srgbClr val="006600"/>
              </a:solidFill>
              <a:effectLst>
                <a:outerShdw blurRad="38100" dist="38100" dir="2700000" algn="tl">
                  <a:srgbClr val="C0C0C0"/>
                </a:outerShdw>
              </a:effectLst>
              <a:latin typeface="Verdana" pitchFamily="34" charset="0"/>
            </a:endParaRPr>
          </a:p>
        </p:txBody>
      </p:sp>
      <p:sp>
        <p:nvSpPr>
          <p:cNvPr id="63496" name="Rectangle 8"/>
          <p:cNvSpPr>
            <a:spLocks noGrp="1" noChangeArrowheads="1"/>
          </p:cNvSpPr>
          <p:nvPr>
            <p:ph type="dt" sz="half" idx="2"/>
          </p:nvPr>
        </p:nvSpPr>
        <p:spPr bwMode="auto">
          <a:xfrm>
            <a:off x="3749146" y="6478601"/>
            <a:ext cx="23114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62" tIns="43830" rIns="87662" bIns="43830" numCol="1" anchor="t" anchorCtr="0" compatLnSpc="1">
            <a:prstTxWarp prst="textNoShape">
              <a:avLst/>
            </a:prstTxWarp>
          </a:bodyPr>
          <a:lstStyle>
            <a:lvl1pPr algn="ctr" defTabSz="879475" eaLnBrk="0" hangingPunct="0">
              <a:defRPr sz="1000" b="0" smtClean="0">
                <a:solidFill>
                  <a:schemeClr val="tx1"/>
                </a:solidFill>
              </a:defRPr>
            </a:lvl1pPr>
          </a:lstStyle>
          <a:p>
            <a:pPr>
              <a:defRPr/>
            </a:pPr>
            <a:r>
              <a:rPr lang="fr-FR" dirty="0" err="1"/>
              <a:t>January</a:t>
            </a:r>
            <a:r>
              <a:rPr lang="fr-FR" dirty="0"/>
              <a:t> 2020</a:t>
            </a:r>
          </a:p>
        </p:txBody>
      </p:sp>
      <p:sp>
        <p:nvSpPr>
          <p:cNvPr id="63497" name="Rectangle 9"/>
          <p:cNvSpPr>
            <a:spLocks noGrp="1" noChangeArrowheads="1"/>
          </p:cNvSpPr>
          <p:nvPr>
            <p:ph type="sldNum" sz="quarter" idx="4"/>
          </p:nvPr>
        </p:nvSpPr>
        <p:spPr bwMode="auto">
          <a:xfrm>
            <a:off x="7138856" y="6478601"/>
            <a:ext cx="23114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62" tIns="43830" rIns="87662" bIns="43830" numCol="1" anchor="t" anchorCtr="0" compatLnSpc="1">
            <a:prstTxWarp prst="textNoShape">
              <a:avLst/>
            </a:prstTxWarp>
          </a:bodyPr>
          <a:lstStyle>
            <a:lvl1pPr algn="r" defTabSz="879475" eaLnBrk="0" hangingPunct="0">
              <a:defRPr sz="900" b="0" smtClean="0">
                <a:solidFill>
                  <a:schemeClr val="tx1"/>
                </a:solidFill>
              </a:defRPr>
            </a:lvl1pPr>
          </a:lstStyle>
          <a:p>
            <a:pPr>
              <a:defRPr/>
            </a:pPr>
            <a:fld id="{10CD862C-5C40-4BD4-8C6A-2419A89ECCD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97"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99" r:id="rId15"/>
  </p:sldLayoutIdLst>
  <p:hf hdr="0" ftr="0" dt="0"/>
  <p:txStyles>
    <p:titleStyle>
      <a:lvl1pPr algn="l" defTabSz="955675" rtl="0" eaLnBrk="0" fontAlgn="base" hangingPunct="0">
        <a:spcBef>
          <a:spcPct val="0"/>
        </a:spcBef>
        <a:spcAft>
          <a:spcPct val="0"/>
        </a:spcAft>
        <a:defRPr sz="3100" b="1">
          <a:solidFill>
            <a:srgbClr val="006600"/>
          </a:solidFill>
          <a:latin typeface="+mj-lt"/>
          <a:ea typeface="+mj-ea"/>
          <a:cs typeface="+mj-cs"/>
        </a:defRPr>
      </a:lvl1pPr>
      <a:lvl2pPr algn="l" defTabSz="955675" rtl="0" eaLnBrk="0" fontAlgn="base" hangingPunct="0">
        <a:spcBef>
          <a:spcPct val="0"/>
        </a:spcBef>
        <a:spcAft>
          <a:spcPct val="0"/>
        </a:spcAft>
        <a:defRPr sz="3100" b="1">
          <a:solidFill>
            <a:srgbClr val="C8002C"/>
          </a:solidFill>
          <a:latin typeface="Verdana" pitchFamily="34" charset="0"/>
        </a:defRPr>
      </a:lvl2pPr>
      <a:lvl3pPr algn="l" defTabSz="955675" rtl="0" eaLnBrk="0" fontAlgn="base" hangingPunct="0">
        <a:spcBef>
          <a:spcPct val="0"/>
        </a:spcBef>
        <a:spcAft>
          <a:spcPct val="0"/>
        </a:spcAft>
        <a:defRPr sz="3100" b="1">
          <a:solidFill>
            <a:srgbClr val="C8002C"/>
          </a:solidFill>
          <a:latin typeface="Verdana" pitchFamily="34" charset="0"/>
        </a:defRPr>
      </a:lvl3pPr>
      <a:lvl4pPr algn="l" defTabSz="955675" rtl="0" eaLnBrk="0" fontAlgn="base" hangingPunct="0">
        <a:spcBef>
          <a:spcPct val="0"/>
        </a:spcBef>
        <a:spcAft>
          <a:spcPct val="0"/>
        </a:spcAft>
        <a:defRPr sz="3100" b="1">
          <a:solidFill>
            <a:srgbClr val="C8002C"/>
          </a:solidFill>
          <a:latin typeface="Verdana" pitchFamily="34" charset="0"/>
        </a:defRPr>
      </a:lvl4pPr>
      <a:lvl5pPr algn="l" defTabSz="955675" rtl="0" eaLnBrk="0" fontAlgn="base" hangingPunct="0">
        <a:spcBef>
          <a:spcPct val="0"/>
        </a:spcBef>
        <a:spcAft>
          <a:spcPct val="0"/>
        </a:spcAft>
        <a:defRPr sz="3100" b="1">
          <a:solidFill>
            <a:srgbClr val="C8002C"/>
          </a:solidFill>
          <a:latin typeface="Verdana" pitchFamily="34" charset="0"/>
        </a:defRPr>
      </a:lvl5pPr>
      <a:lvl6pPr marL="457200" algn="l" defTabSz="955675" rtl="0" fontAlgn="base">
        <a:spcBef>
          <a:spcPct val="0"/>
        </a:spcBef>
        <a:spcAft>
          <a:spcPct val="0"/>
        </a:spcAft>
        <a:defRPr sz="3100" b="1">
          <a:solidFill>
            <a:srgbClr val="C8002C"/>
          </a:solidFill>
          <a:latin typeface="Verdana" pitchFamily="34" charset="0"/>
        </a:defRPr>
      </a:lvl6pPr>
      <a:lvl7pPr marL="914400" algn="l" defTabSz="955675" rtl="0" fontAlgn="base">
        <a:spcBef>
          <a:spcPct val="0"/>
        </a:spcBef>
        <a:spcAft>
          <a:spcPct val="0"/>
        </a:spcAft>
        <a:defRPr sz="3100" b="1">
          <a:solidFill>
            <a:srgbClr val="C8002C"/>
          </a:solidFill>
          <a:latin typeface="Verdana" pitchFamily="34" charset="0"/>
        </a:defRPr>
      </a:lvl7pPr>
      <a:lvl8pPr marL="1371600" algn="l" defTabSz="955675" rtl="0" fontAlgn="base">
        <a:spcBef>
          <a:spcPct val="0"/>
        </a:spcBef>
        <a:spcAft>
          <a:spcPct val="0"/>
        </a:spcAft>
        <a:defRPr sz="3100" b="1">
          <a:solidFill>
            <a:srgbClr val="C8002C"/>
          </a:solidFill>
          <a:latin typeface="Verdana" pitchFamily="34" charset="0"/>
        </a:defRPr>
      </a:lvl8pPr>
      <a:lvl9pPr marL="1828800" algn="l" defTabSz="955675" rtl="0" fontAlgn="base">
        <a:spcBef>
          <a:spcPct val="0"/>
        </a:spcBef>
        <a:spcAft>
          <a:spcPct val="0"/>
        </a:spcAft>
        <a:defRPr sz="3100" b="1">
          <a:solidFill>
            <a:srgbClr val="C8002C"/>
          </a:solidFill>
          <a:latin typeface="Verdana" pitchFamily="34" charset="0"/>
        </a:defRPr>
      </a:lvl9pPr>
    </p:titleStyle>
    <p:bodyStyle>
      <a:lvl1pPr marL="358775" indent="-358775" algn="l" defTabSz="955675" rtl="0" eaLnBrk="0" fontAlgn="base" hangingPunct="0">
        <a:spcBef>
          <a:spcPct val="50000"/>
        </a:spcBef>
        <a:spcAft>
          <a:spcPct val="50000"/>
        </a:spcAft>
        <a:buClr>
          <a:srgbClr val="006600"/>
        </a:buClr>
        <a:buFont typeface="Wingdings" pitchFamily="2" charset="2"/>
        <a:buChar char="n"/>
        <a:defRPr sz="2700">
          <a:solidFill>
            <a:schemeClr val="tx1"/>
          </a:solidFill>
          <a:latin typeface="+mn-lt"/>
          <a:ea typeface="+mn-ea"/>
          <a:cs typeface="+mn-cs"/>
        </a:defRPr>
      </a:lvl1pPr>
      <a:lvl2pPr marL="817563" indent="-279400" algn="l" defTabSz="955675" rtl="0" eaLnBrk="0" fontAlgn="base" hangingPunct="0">
        <a:spcBef>
          <a:spcPct val="50000"/>
        </a:spcBef>
        <a:spcAft>
          <a:spcPct val="50000"/>
        </a:spcAft>
        <a:buClr>
          <a:srgbClr val="006600"/>
        </a:buClr>
        <a:buFont typeface="Webdings" pitchFamily="18" charset="2"/>
        <a:buChar char="4"/>
        <a:defRPr sz="2300">
          <a:solidFill>
            <a:schemeClr val="tx1"/>
          </a:solidFill>
          <a:latin typeface="+mn-lt"/>
        </a:defRPr>
      </a:lvl2pPr>
      <a:lvl3pPr marL="1173163" indent="-176213" algn="l" defTabSz="955675" rtl="0" eaLnBrk="0" fontAlgn="base" hangingPunct="0">
        <a:spcBef>
          <a:spcPct val="50000"/>
        </a:spcBef>
        <a:spcAft>
          <a:spcPct val="50000"/>
        </a:spcAft>
        <a:buFont typeface="Webdings" pitchFamily="18" charset="2"/>
        <a:buChar char="4"/>
        <a:defRPr sz="1900">
          <a:solidFill>
            <a:schemeClr val="tx1"/>
          </a:solidFill>
          <a:latin typeface="+mn-lt"/>
        </a:defRPr>
      </a:lvl3pPr>
      <a:lvl4pPr marL="1676400" indent="-239713" algn="l" defTabSz="955675" rtl="0" eaLnBrk="0" fontAlgn="base" hangingPunct="0">
        <a:spcBef>
          <a:spcPct val="20000"/>
        </a:spcBef>
        <a:spcAft>
          <a:spcPct val="0"/>
        </a:spcAft>
        <a:buChar char="–"/>
        <a:defRPr sz="2100">
          <a:solidFill>
            <a:schemeClr val="tx1"/>
          </a:solidFill>
          <a:latin typeface="Times" pitchFamily="18" charset="0"/>
        </a:defRPr>
      </a:lvl4pPr>
      <a:lvl5pPr marL="2155825" indent="-239713" algn="l" defTabSz="955675" rtl="0" eaLnBrk="0" fontAlgn="base" hangingPunct="0">
        <a:spcBef>
          <a:spcPct val="20000"/>
        </a:spcBef>
        <a:spcAft>
          <a:spcPct val="0"/>
        </a:spcAft>
        <a:buChar char="»"/>
        <a:defRPr sz="2100">
          <a:solidFill>
            <a:schemeClr val="tx1"/>
          </a:solidFill>
          <a:latin typeface="Times" pitchFamily="18" charset="0"/>
        </a:defRPr>
      </a:lvl5pPr>
      <a:lvl6pPr marL="2613025" indent="-239713" algn="l" defTabSz="955675" rtl="0" fontAlgn="base">
        <a:spcBef>
          <a:spcPct val="20000"/>
        </a:spcBef>
        <a:spcAft>
          <a:spcPct val="0"/>
        </a:spcAft>
        <a:buChar char="»"/>
        <a:defRPr sz="2100">
          <a:solidFill>
            <a:schemeClr val="tx1"/>
          </a:solidFill>
          <a:latin typeface="Times" pitchFamily="18" charset="0"/>
        </a:defRPr>
      </a:lvl6pPr>
      <a:lvl7pPr marL="3070225" indent="-239713" algn="l" defTabSz="955675" rtl="0" fontAlgn="base">
        <a:spcBef>
          <a:spcPct val="20000"/>
        </a:spcBef>
        <a:spcAft>
          <a:spcPct val="0"/>
        </a:spcAft>
        <a:buChar char="»"/>
        <a:defRPr sz="2100">
          <a:solidFill>
            <a:schemeClr val="tx1"/>
          </a:solidFill>
          <a:latin typeface="Times" pitchFamily="18" charset="0"/>
        </a:defRPr>
      </a:lvl7pPr>
      <a:lvl8pPr marL="3527425" indent="-239713" algn="l" defTabSz="955675" rtl="0" fontAlgn="base">
        <a:spcBef>
          <a:spcPct val="20000"/>
        </a:spcBef>
        <a:spcAft>
          <a:spcPct val="0"/>
        </a:spcAft>
        <a:buChar char="»"/>
        <a:defRPr sz="2100">
          <a:solidFill>
            <a:schemeClr val="tx1"/>
          </a:solidFill>
          <a:latin typeface="Times" pitchFamily="18" charset="0"/>
        </a:defRPr>
      </a:lvl8pPr>
      <a:lvl9pPr marL="3984625" indent="-239713" algn="l" defTabSz="955675" rtl="0" fontAlgn="base">
        <a:spcBef>
          <a:spcPct val="20000"/>
        </a:spcBef>
        <a:spcAft>
          <a:spcPct val="0"/>
        </a:spcAft>
        <a:buChar char="»"/>
        <a:defRPr sz="2100">
          <a:solidFill>
            <a:schemeClr val="tx1"/>
          </a:solidFill>
          <a:latin typeface="Times"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Line 3"/>
          <p:cNvSpPr>
            <a:spLocks noChangeShapeType="1"/>
          </p:cNvSpPr>
          <p:nvPr/>
        </p:nvSpPr>
        <p:spPr bwMode="auto">
          <a:xfrm>
            <a:off x="0" y="1371600"/>
            <a:ext cx="1073150" cy="0"/>
          </a:xfrm>
          <a:prstGeom prst="line">
            <a:avLst/>
          </a:prstGeom>
          <a:noFill/>
          <a:ln w="9525">
            <a:solidFill>
              <a:srgbClr val="B20C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 name="Text Box 4">
            <a:extLst>
              <a:ext uri="{FF2B5EF4-FFF2-40B4-BE49-F238E27FC236}">
                <a16:creationId xmlns:a16="http://schemas.microsoft.com/office/drawing/2014/main" id="{42E01405-57A6-44F9-AAE7-3B91A5DE1002}"/>
              </a:ext>
            </a:extLst>
          </p:cNvPr>
          <p:cNvSpPr txBox="1">
            <a:spLocks noChangeArrowheads="1"/>
          </p:cNvSpPr>
          <p:nvPr userDrawn="1"/>
        </p:nvSpPr>
        <p:spPr bwMode="auto">
          <a:xfrm>
            <a:off x="1052512" y="4400042"/>
            <a:ext cx="4368271" cy="83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68" tIns="47732" rIns="95468" bIns="47732"/>
          <a:lstStyle>
            <a:lvl1pPr defTabSz="955675" eaLnBrk="0" hangingPunct="0">
              <a:defRPr sz="3400" b="1">
                <a:solidFill>
                  <a:srgbClr val="C8002C"/>
                </a:solidFill>
                <a:latin typeface="Verdana" pitchFamily="34" charset="0"/>
              </a:defRPr>
            </a:lvl1pPr>
            <a:lvl2pPr marL="742950" indent="-285750" defTabSz="955675" eaLnBrk="0" hangingPunct="0">
              <a:defRPr sz="3400" b="1">
                <a:solidFill>
                  <a:srgbClr val="C8002C"/>
                </a:solidFill>
                <a:latin typeface="Verdana" pitchFamily="34" charset="0"/>
              </a:defRPr>
            </a:lvl2pPr>
            <a:lvl3pPr marL="1143000" indent="-228600" defTabSz="955675" eaLnBrk="0" hangingPunct="0">
              <a:defRPr sz="3400" b="1">
                <a:solidFill>
                  <a:srgbClr val="C8002C"/>
                </a:solidFill>
                <a:latin typeface="Verdana" pitchFamily="34" charset="0"/>
              </a:defRPr>
            </a:lvl3pPr>
            <a:lvl4pPr marL="1600200" indent="-228600" defTabSz="955675" eaLnBrk="0" hangingPunct="0">
              <a:defRPr sz="3400" b="1">
                <a:solidFill>
                  <a:srgbClr val="C8002C"/>
                </a:solidFill>
                <a:latin typeface="Verdana" pitchFamily="34" charset="0"/>
              </a:defRPr>
            </a:lvl4pPr>
            <a:lvl5pPr marL="2057400" indent="-228600" defTabSz="955675" eaLnBrk="0" hangingPunct="0">
              <a:defRPr sz="3400" b="1">
                <a:solidFill>
                  <a:srgbClr val="C8002C"/>
                </a:solidFill>
                <a:latin typeface="Verdana" pitchFamily="34" charset="0"/>
              </a:defRPr>
            </a:lvl5pPr>
            <a:lvl6pPr marL="2514600" indent="-228600" defTabSz="955675" eaLnBrk="0" fontAlgn="base" hangingPunct="0">
              <a:spcBef>
                <a:spcPct val="0"/>
              </a:spcBef>
              <a:spcAft>
                <a:spcPct val="0"/>
              </a:spcAft>
              <a:defRPr sz="3400" b="1">
                <a:solidFill>
                  <a:srgbClr val="C8002C"/>
                </a:solidFill>
                <a:latin typeface="Verdana" pitchFamily="34" charset="0"/>
              </a:defRPr>
            </a:lvl6pPr>
            <a:lvl7pPr marL="2971800" indent="-228600" defTabSz="955675" eaLnBrk="0" fontAlgn="base" hangingPunct="0">
              <a:spcBef>
                <a:spcPct val="0"/>
              </a:spcBef>
              <a:spcAft>
                <a:spcPct val="0"/>
              </a:spcAft>
              <a:defRPr sz="3400" b="1">
                <a:solidFill>
                  <a:srgbClr val="C8002C"/>
                </a:solidFill>
                <a:latin typeface="Verdana" pitchFamily="34" charset="0"/>
              </a:defRPr>
            </a:lvl7pPr>
            <a:lvl8pPr marL="3429000" indent="-228600" defTabSz="955675" eaLnBrk="0" fontAlgn="base" hangingPunct="0">
              <a:spcBef>
                <a:spcPct val="0"/>
              </a:spcBef>
              <a:spcAft>
                <a:spcPct val="0"/>
              </a:spcAft>
              <a:defRPr sz="3400" b="1">
                <a:solidFill>
                  <a:srgbClr val="C8002C"/>
                </a:solidFill>
                <a:latin typeface="Verdana" pitchFamily="34" charset="0"/>
              </a:defRPr>
            </a:lvl8pPr>
            <a:lvl9pPr marL="3886200" indent="-228600" defTabSz="955675" eaLnBrk="0" fontAlgn="base" hangingPunct="0">
              <a:spcBef>
                <a:spcPct val="0"/>
              </a:spcBef>
              <a:spcAft>
                <a:spcPct val="0"/>
              </a:spcAft>
              <a:defRPr sz="3400" b="1">
                <a:solidFill>
                  <a:srgbClr val="C8002C"/>
                </a:solidFill>
                <a:latin typeface="Verdana" pitchFamily="34" charset="0"/>
              </a:defRPr>
            </a:lvl9pPr>
          </a:lstStyle>
          <a:p>
            <a:r>
              <a:rPr lang="en-US" sz="1800" b="0" dirty="0">
                <a:solidFill>
                  <a:srgbClr val="006600"/>
                </a:solidFill>
                <a:hlinkClick r:id="rId3"/>
              </a:rPr>
              <a:t>pierre.veron@veron.com</a:t>
            </a:r>
            <a:endParaRPr lang="en-US" sz="1800" b="0" dirty="0">
              <a:solidFill>
                <a:srgbClr val="006600"/>
              </a:solidFill>
            </a:endParaRPr>
          </a:p>
          <a:p>
            <a:r>
              <a:rPr lang="fr-FR" sz="1800" b="0" dirty="0">
                <a:hlinkClick r:id="rId4"/>
              </a:rPr>
              <a:t>www.pierre-veron.com</a:t>
            </a:r>
            <a:r>
              <a:rPr lang="en-US" sz="1800" b="0" dirty="0">
                <a:solidFill>
                  <a:srgbClr val="006600"/>
                </a:solidFill>
              </a:rPr>
              <a:t> </a:t>
            </a:r>
            <a:endParaRPr lang="fr-FR" sz="2400" b="0" dirty="0">
              <a:solidFill>
                <a:srgbClr val="006600"/>
              </a:solidFill>
            </a:endParaRPr>
          </a:p>
        </p:txBody>
      </p:sp>
    </p:spTree>
    <p:extLst>
      <p:ext uri="{BB962C8B-B14F-4D97-AF65-F5344CB8AC3E}">
        <p14:creationId xmlns:p14="http://schemas.microsoft.com/office/powerpoint/2010/main" val="375179062"/>
      </p:ext>
    </p:extLst>
  </p:cSld>
  <p:clrMap bg1="lt1" tx1="dk1" bg2="lt2" tx2="dk2" accent1="accent1" accent2="accent2" accent3="accent3" accent4="accent4" accent5="accent5" accent6="accent6" hlink="hlink" folHlink="folHlink"/>
  <p:sldLayoutIdLst>
    <p:sldLayoutId id="2147483847" r:id="rId1"/>
  </p:sldLayoutIdLst>
  <p:hf hdr="0" ftr="0" dt="0"/>
  <p:txStyles>
    <p:titleStyle>
      <a:lvl1pPr algn="ctr" defTabSz="955675" rtl="0" eaLnBrk="0" fontAlgn="base" hangingPunct="0">
        <a:spcBef>
          <a:spcPct val="0"/>
        </a:spcBef>
        <a:spcAft>
          <a:spcPct val="0"/>
        </a:spcAft>
        <a:defRPr sz="4600">
          <a:solidFill>
            <a:schemeClr val="tx2"/>
          </a:solidFill>
          <a:latin typeface="+mj-lt"/>
          <a:ea typeface="+mj-ea"/>
          <a:cs typeface="+mj-cs"/>
        </a:defRPr>
      </a:lvl1pPr>
      <a:lvl2pPr algn="ctr" defTabSz="955675" rtl="0" eaLnBrk="0" fontAlgn="base" hangingPunct="0">
        <a:spcBef>
          <a:spcPct val="0"/>
        </a:spcBef>
        <a:spcAft>
          <a:spcPct val="0"/>
        </a:spcAft>
        <a:defRPr sz="4600">
          <a:solidFill>
            <a:schemeClr val="tx2"/>
          </a:solidFill>
          <a:latin typeface="Arial" charset="0"/>
        </a:defRPr>
      </a:lvl2pPr>
      <a:lvl3pPr algn="ctr" defTabSz="955675" rtl="0" eaLnBrk="0" fontAlgn="base" hangingPunct="0">
        <a:spcBef>
          <a:spcPct val="0"/>
        </a:spcBef>
        <a:spcAft>
          <a:spcPct val="0"/>
        </a:spcAft>
        <a:defRPr sz="4600">
          <a:solidFill>
            <a:schemeClr val="tx2"/>
          </a:solidFill>
          <a:latin typeface="Arial" charset="0"/>
        </a:defRPr>
      </a:lvl3pPr>
      <a:lvl4pPr algn="ctr" defTabSz="955675" rtl="0" eaLnBrk="0" fontAlgn="base" hangingPunct="0">
        <a:spcBef>
          <a:spcPct val="0"/>
        </a:spcBef>
        <a:spcAft>
          <a:spcPct val="0"/>
        </a:spcAft>
        <a:defRPr sz="4600">
          <a:solidFill>
            <a:schemeClr val="tx2"/>
          </a:solidFill>
          <a:latin typeface="Arial" charset="0"/>
        </a:defRPr>
      </a:lvl4pPr>
      <a:lvl5pPr algn="ctr" defTabSz="955675" rtl="0" eaLnBrk="0" fontAlgn="base" hangingPunct="0">
        <a:spcBef>
          <a:spcPct val="0"/>
        </a:spcBef>
        <a:spcAft>
          <a:spcPct val="0"/>
        </a:spcAft>
        <a:defRPr sz="4600">
          <a:solidFill>
            <a:schemeClr val="tx2"/>
          </a:solidFill>
          <a:latin typeface="Arial" charset="0"/>
        </a:defRPr>
      </a:lvl5pPr>
      <a:lvl6pPr marL="457200" algn="ctr" defTabSz="955675" rtl="0" fontAlgn="base">
        <a:spcBef>
          <a:spcPct val="0"/>
        </a:spcBef>
        <a:spcAft>
          <a:spcPct val="0"/>
        </a:spcAft>
        <a:defRPr sz="4600">
          <a:solidFill>
            <a:schemeClr val="tx2"/>
          </a:solidFill>
          <a:latin typeface="Arial" charset="0"/>
        </a:defRPr>
      </a:lvl6pPr>
      <a:lvl7pPr marL="914400" algn="ctr" defTabSz="955675" rtl="0" fontAlgn="base">
        <a:spcBef>
          <a:spcPct val="0"/>
        </a:spcBef>
        <a:spcAft>
          <a:spcPct val="0"/>
        </a:spcAft>
        <a:defRPr sz="4600">
          <a:solidFill>
            <a:schemeClr val="tx2"/>
          </a:solidFill>
          <a:latin typeface="Arial" charset="0"/>
        </a:defRPr>
      </a:lvl7pPr>
      <a:lvl8pPr marL="1371600" algn="ctr" defTabSz="955675" rtl="0" fontAlgn="base">
        <a:spcBef>
          <a:spcPct val="0"/>
        </a:spcBef>
        <a:spcAft>
          <a:spcPct val="0"/>
        </a:spcAft>
        <a:defRPr sz="4600">
          <a:solidFill>
            <a:schemeClr val="tx2"/>
          </a:solidFill>
          <a:latin typeface="Arial" charset="0"/>
        </a:defRPr>
      </a:lvl8pPr>
      <a:lvl9pPr marL="1828800" algn="ctr" defTabSz="955675" rtl="0" fontAlgn="base">
        <a:spcBef>
          <a:spcPct val="0"/>
        </a:spcBef>
        <a:spcAft>
          <a:spcPct val="0"/>
        </a:spcAft>
        <a:defRPr sz="4600">
          <a:solidFill>
            <a:schemeClr val="tx2"/>
          </a:solidFill>
          <a:latin typeface="Arial" charset="0"/>
        </a:defRPr>
      </a:lvl9pPr>
    </p:titleStyle>
    <p:bodyStyle>
      <a:lvl1pPr marL="358775" indent="-358775" algn="l" defTabSz="955675"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5675" rtl="0" eaLnBrk="0" fontAlgn="base" hangingPunct="0">
        <a:spcBef>
          <a:spcPct val="20000"/>
        </a:spcBef>
        <a:spcAft>
          <a:spcPct val="0"/>
        </a:spcAft>
        <a:buChar char="–"/>
        <a:defRPr sz="3000">
          <a:solidFill>
            <a:schemeClr val="tx1"/>
          </a:solidFill>
          <a:latin typeface="+mn-lt"/>
        </a:defRPr>
      </a:lvl2pPr>
      <a:lvl3pPr marL="1196975" indent="-241300" algn="l" defTabSz="955675" rtl="0" eaLnBrk="0" fontAlgn="base" hangingPunct="0">
        <a:spcBef>
          <a:spcPct val="20000"/>
        </a:spcBef>
        <a:spcAft>
          <a:spcPct val="0"/>
        </a:spcAft>
        <a:buChar char="•"/>
        <a:defRPr sz="2500">
          <a:solidFill>
            <a:schemeClr val="tx1"/>
          </a:solidFill>
          <a:latin typeface="+mn-lt"/>
        </a:defRPr>
      </a:lvl3pPr>
      <a:lvl4pPr marL="1676400" indent="-239713" algn="l" defTabSz="955675" rtl="0" eaLnBrk="0" fontAlgn="base" hangingPunct="0">
        <a:spcBef>
          <a:spcPct val="20000"/>
        </a:spcBef>
        <a:spcAft>
          <a:spcPct val="0"/>
        </a:spcAft>
        <a:buChar char="–"/>
        <a:defRPr sz="2100">
          <a:solidFill>
            <a:schemeClr val="tx1"/>
          </a:solidFill>
          <a:latin typeface="+mn-lt"/>
        </a:defRPr>
      </a:lvl4pPr>
      <a:lvl5pPr marL="2155825" indent="-239713" algn="l" defTabSz="955675" rtl="0" eaLnBrk="0" fontAlgn="base" hangingPunct="0">
        <a:spcBef>
          <a:spcPct val="20000"/>
        </a:spcBef>
        <a:spcAft>
          <a:spcPct val="0"/>
        </a:spcAft>
        <a:buChar char="»"/>
        <a:defRPr sz="2100">
          <a:solidFill>
            <a:schemeClr val="tx1"/>
          </a:solidFill>
          <a:latin typeface="+mn-lt"/>
        </a:defRPr>
      </a:lvl5pPr>
      <a:lvl6pPr marL="2613025" indent="-239713" algn="l" defTabSz="955675" rtl="0" fontAlgn="base">
        <a:spcBef>
          <a:spcPct val="20000"/>
        </a:spcBef>
        <a:spcAft>
          <a:spcPct val="0"/>
        </a:spcAft>
        <a:buChar char="»"/>
        <a:defRPr sz="2100">
          <a:solidFill>
            <a:schemeClr val="tx1"/>
          </a:solidFill>
          <a:latin typeface="+mn-lt"/>
        </a:defRPr>
      </a:lvl6pPr>
      <a:lvl7pPr marL="3070225" indent="-239713" algn="l" defTabSz="955675" rtl="0" fontAlgn="base">
        <a:spcBef>
          <a:spcPct val="20000"/>
        </a:spcBef>
        <a:spcAft>
          <a:spcPct val="0"/>
        </a:spcAft>
        <a:buChar char="»"/>
        <a:defRPr sz="2100">
          <a:solidFill>
            <a:schemeClr val="tx1"/>
          </a:solidFill>
          <a:latin typeface="+mn-lt"/>
        </a:defRPr>
      </a:lvl7pPr>
      <a:lvl8pPr marL="3527425" indent="-239713" algn="l" defTabSz="955675" rtl="0" fontAlgn="base">
        <a:spcBef>
          <a:spcPct val="20000"/>
        </a:spcBef>
        <a:spcAft>
          <a:spcPct val="0"/>
        </a:spcAft>
        <a:buChar char="»"/>
        <a:defRPr sz="2100">
          <a:solidFill>
            <a:schemeClr val="tx1"/>
          </a:solidFill>
          <a:latin typeface="+mn-lt"/>
        </a:defRPr>
      </a:lvl8pPr>
      <a:lvl9pPr marL="3984625" indent="-239713" algn="l" defTabSz="955675" rtl="0" fontAlgn="base">
        <a:spcBef>
          <a:spcPct val="20000"/>
        </a:spcBef>
        <a:spcAft>
          <a:spcPct val="0"/>
        </a:spcAft>
        <a:buChar char="»"/>
        <a:defRPr sz="2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info/consultations/public-consultation-supplementary-protection-certificates-spcs-and-patent-research-exemptions_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emf"/><Relationship Id="rId5" Type="http://schemas.microsoft.com/office/2007/relationships/hdphoto" Target="../media/hdphoto2.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www.google.fr/url?sa=i&amp;rct=j&amp;q=&amp;esrc=s&amp;source=imgres&amp;cd=&amp;cad=rja&amp;uact=8&amp;ved=0ahUKEwj6kPi4iKfXAhVMahoKHWj2CtAQjRwIBw&amp;url=https://chezlesvieillesbranches.wordpress.com/2016/02/23/la-pythie/&amp;psig=AOvVaw1j46L0o-ePmXz10NgEy6o0&amp;ust=1509958647463049"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6.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7.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241437" y="1463040"/>
            <a:ext cx="8328951" cy="886473"/>
          </a:xfrm>
          <a:noFill/>
        </p:spPr>
        <p:txBody>
          <a:bodyPr/>
          <a:lstStyle/>
          <a:p>
            <a:pPr eaLnBrk="1" hangingPunct="1"/>
            <a:r>
              <a:rPr lang="en-GB" sz="2800" dirty="0">
                <a:solidFill>
                  <a:srgbClr val="006600"/>
                </a:solidFill>
              </a:rPr>
              <a:t>Supplementary Protection Certificates</a:t>
            </a:r>
          </a:p>
        </p:txBody>
      </p:sp>
      <p:sp>
        <p:nvSpPr>
          <p:cNvPr id="10244" name="Rectangle 7"/>
          <p:cNvSpPr>
            <a:spLocks noChangeArrowheads="1"/>
          </p:cNvSpPr>
          <p:nvPr/>
        </p:nvSpPr>
        <p:spPr bwMode="auto">
          <a:xfrm>
            <a:off x="1145387" y="2276488"/>
            <a:ext cx="8760619"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97" tIns="47746" rIns="95497" bIns="47746"/>
          <a:lstStyle/>
          <a:p>
            <a:pPr defTabSz="955675">
              <a:spcBef>
                <a:spcPct val="50000"/>
              </a:spcBef>
              <a:spcAft>
                <a:spcPct val="50000"/>
              </a:spcAft>
              <a:buClr>
                <a:srgbClr val="C8002C"/>
              </a:buClr>
            </a:pPr>
            <a:r>
              <a:rPr lang="en-US" sz="1600" b="0" i="1" dirty="0">
                <a:solidFill>
                  <a:srgbClr val="000000"/>
                </a:solidFill>
              </a:rPr>
              <a:t>Patentability of pharmaceutical inventions</a:t>
            </a:r>
            <a:br>
              <a:rPr lang="en-US" sz="1600" b="0" i="1" dirty="0">
                <a:solidFill>
                  <a:srgbClr val="000000"/>
                </a:solidFill>
              </a:rPr>
            </a:br>
            <a:r>
              <a:rPr lang="en-US" sz="1600" b="0" i="1" dirty="0">
                <a:solidFill>
                  <a:srgbClr val="000000"/>
                </a:solidFill>
              </a:rPr>
              <a:t>European Patent Academy </a:t>
            </a:r>
            <a:r>
              <a:rPr lang="en-GB" sz="1600" b="0" i="1" dirty="0">
                <a:solidFill>
                  <a:srgbClr val="000000"/>
                </a:solidFill>
              </a:rPr>
              <a:t>● </a:t>
            </a:r>
            <a:r>
              <a:rPr lang="en-US" sz="1600" b="0" i="1" dirty="0">
                <a:solidFill>
                  <a:srgbClr val="000000"/>
                </a:solidFill>
              </a:rPr>
              <a:t>IGO_IFJ (Belgian Judicial Training Institute)</a:t>
            </a:r>
            <a:br>
              <a:rPr lang="en-US" sz="1600" b="0" i="1" dirty="0">
                <a:solidFill>
                  <a:srgbClr val="000000"/>
                </a:solidFill>
              </a:rPr>
            </a:br>
            <a:r>
              <a:rPr lang="en-US" sz="1600" b="0" i="1" dirty="0">
                <a:solidFill>
                  <a:srgbClr val="000000"/>
                </a:solidFill>
              </a:rPr>
              <a:t>Brussels </a:t>
            </a:r>
            <a:r>
              <a:rPr lang="en-GB" sz="1600" b="0" i="1" dirty="0">
                <a:solidFill>
                  <a:srgbClr val="000000"/>
                </a:solidFill>
              </a:rPr>
              <a:t>● 16 January 2020</a:t>
            </a:r>
          </a:p>
        </p:txBody>
      </p:sp>
      <p:sp>
        <p:nvSpPr>
          <p:cNvPr id="5" name="Rectangle 4"/>
          <p:cNvSpPr>
            <a:spLocks noChangeArrowheads="1"/>
          </p:cNvSpPr>
          <p:nvPr/>
        </p:nvSpPr>
        <p:spPr bwMode="auto">
          <a:xfrm>
            <a:off x="1145384" y="3286172"/>
            <a:ext cx="786116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97" tIns="47746" rIns="95497" bIns="47746"/>
          <a:lstStyle/>
          <a:p>
            <a:r>
              <a:rPr lang="en-GB" sz="2100" b="0" dirty="0">
                <a:solidFill>
                  <a:schemeClr val="tx1"/>
                </a:solidFill>
              </a:rPr>
              <a:t>Pierre Véron</a:t>
            </a:r>
          </a:p>
          <a:p>
            <a:r>
              <a:rPr lang="en-GB" sz="1400" b="0" dirty="0">
                <a:solidFill>
                  <a:schemeClr val="tx1"/>
                </a:solidFill>
              </a:rPr>
              <a:t>Honorary President  EPLAW (European Patent Lawyers Association)</a:t>
            </a:r>
          </a:p>
          <a:p>
            <a:r>
              <a:rPr lang="en-US" sz="1400" b="0" dirty="0">
                <a:solidFill>
                  <a:schemeClr val="tx1"/>
                </a:solidFill>
              </a:rPr>
              <a:t>Member of the Expert Panel group of the Unified Patent Court</a:t>
            </a:r>
          </a:p>
          <a:p>
            <a:r>
              <a:rPr lang="en-US" sz="1400" b="0" dirty="0">
                <a:solidFill>
                  <a:schemeClr val="tx1"/>
                </a:solidFill>
              </a:rPr>
              <a:t>Member of the Drafting Committee of the Rules of Procedure</a:t>
            </a:r>
          </a:p>
          <a:p>
            <a:endParaRPr lang="en-GB" sz="1400" b="0" dirty="0">
              <a:solidFill>
                <a:schemeClr val="tx1"/>
              </a:solidFill>
            </a:endParaRPr>
          </a:p>
        </p:txBody>
      </p:sp>
      <p:sp>
        <p:nvSpPr>
          <p:cNvPr id="3" name="Espace réservé du numéro de diapositive 2"/>
          <p:cNvSpPr>
            <a:spLocks noGrp="1"/>
          </p:cNvSpPr>
          <p:nvPr>
            <p:ph type="sldNum" sz="quarter" idx="11"/>
          </p:nvPr>
        </p:nvSpPr>
        <p:spPr/>
        <p:txBody>
          <a:bodyPr/>
          <a:lstStyle/>
          <a:p>
            <a:pPr>
              <a:defRPr/>
            </a:pPr>
            <a:fld id="{10CD862C-5C40-4BD4-8C6A-2419A89ECCD6}" type="slidenum">
              <a:rPr lang="fr-FR" smtClean="0"/>
              <a:pPr>
                <a:defRPr/>
              </a:pPr>
              <a:t>1</a:t>
            </a:fld>
            <a:endParaRPr lang="fr-F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102" y="3755712"/>
            <a:ext cx="1800000" cy="18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Paramount $ importance of SPC</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10</a:t>
            </a:fld>
            <a:endParaRPr lang="fr-F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22576953"/>
              </p:ext>
            </p:extLst>
          </p:nvPr>
        </p:nvGraphicFramePr>
        <p:xfrm>
          <a:off x="1135380" y="2103120"/>
          <a:ext cx="8271193" cy="3642360"/>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1158848" y="5524500"/>
            <a:ext cx="8343291" cy="800219"/>
          </a:xfrm>
          <a:prstGeom prst="rect">
            <a:avLst/>
          </a:prstGeom>
          <a:noFill/>
        </p:spPr>
        <p:txBody>
          <a:bodyPr wrap="square" rtlCol="0">
            <a:spAutoFit/>
          </a:bodyPr>
          <a:lstStyle/>
          <a:p>
            <a:r>
              <a:rPr lang="en-US" sz="2300" dirty="0">
                <a:solidFill>
                  <a:srgbClr val="006600"/>
                </a:solidFill>
                <a:ea typeface="Verdana" panose="020B0604030504040204" pitchFamily="34" charset="0"/>
                <a:cs typeface="Verdana" panose="020B0604030504040204" pitchFamily="34" charset="0"/>
              </a:rPr>
              <a:t>80% of the sales of the anti-depressor Prozac </a:t>
            </a:r>
            <a:br>
              <a:rPr lang="en-US" sz="2300" dirty="0">
                <a:solidFill>
                  <a:srgbClr val="006600"/>
                </a:solidFill>
                <a:ea typeface="Verdana" panose="020B0604030504040204" pitchFamily="34" charset="0"/>
                <a:cs typeface="Verdana" panose="020B0604030504040204" pitchFamily="34" charset="0"/>
              </a:rPr>
            </a:br>
            <a:r>
              <a:rPr lang="en-US" sz="2300" dirty="0">
                <a:solidFill>
                  <a:srgbClr val="006600"/>
                </a:solidFill>
                <a:ea typeface="Verdana" panose="020B0604030504040204" pitchFamily="34" charset="0"/>
                <a:cs typeface="Verdana" panose="020B0604030504040204" pitchFamily="34" charset="0"/>
              </a:rPr>
              <a:t>in the UK have been made after the patent expiry</a:t>
            </a:r>
          </a:p>
        </p:txBody>
      </p:sp>
    </p:spTree>
    <p:extLst>
      <p:ext uri="{BB962C8B-B14F-4D97-AF65-F5344CB8AC3E}">
        <p14:creationId xmlns:p14="http://schemas.microsoft.com/office/powerpoint/2010/main" val="48177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Paramount $ importance of SPC</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11</a:t>
            </a:fld>
            <a:endParaRPr lang="fr-FR"/>
          </a:p>
        </p:txBody>
      </p:sp>
      <p:sp>
        <p:nvSpPr>
          <p:cNvPr id="3" name="ZoneTexte 2"/>
          <p:cNvSpPr txBox="1"/>
          <p:nvPr/>
        </p:nvSpPr>
        <p:spPr>
          <a:xfrm>
            <a:off x="1158848" y="5362575"/>
            <a:ext cx="8343291" cy="1015663"/>
          </a:xfrm>
          <a:prstGeom prst="rect">
            <a:avLst/>
          </a:prstGeom>
          <a:noFill/>
        </p:spPr>
        <p:txBody>
          <a:bodyPr wrap="square" rtlCol="0">
            <a:spAutoFit/>
          </a:bodyPr>
          <a:lstStyle/>
          <a:p>
            <a:r>
              <a:rPr lang="en-US" sz="2000" dirty="0">
                <a:solidFill>
                  <a:srgbClr val="006600"/>
                </a:solidFill>
                <a:ea typeface="Verdana" panose="020B0604030504040204" pitchFamily="34" charset="0"/>
                <a:cs typeface="Verdana" panose="020B0604030504040204" pitchFamily="34" charset="0"/>
              </a:rPr>
              <a:t>Information in connection with the judgment handed down on 25 July 2018 by the CJEU about the antiretroviral drug Truvada</a:t>
            </a:r>
            <a:r>
              <a:rPr lang="en-US" sz="2000" baseline="30000" dirty="0">
                <a:solidFill>
                  <a:srgbClr val="006600"/>
                </a:solidFill>
                <a:latin typeface="Verdana"/>
                <a:ea typeface="Verdana"/>
                <a:cs typeface="Verdana"/>
              </a:rPr>
              <a:t>®</a:t>
            </a:r>
            <a:r>
              <a:rPr lang="en-US" sz="2000" dirty="0">
                <a:solidFill>
                  <a:srgbClr val="006600"/>
                </a:solidFill>
                <a:ea typeface="Verdana" panose="020B0604030504040204" pitchFamily="34" charset="0"/>
                <a:cs typeface="Verdana" panose="020B0604030504040204" pitchFamily="34" charset="0"/>
              </a:rPr>
              <a:t> (Teva v. Gilead)</a:t>
            </a:r>
          </a:p>
        </p:txBody>
      </p:sp>
      <p:pic>
        <p:nvPicPr>
          <p:cNvPr id="6" name="Image 5">
            <a:extLst>
              <a:ext uri="{FF2B5EF4-FFF2-40B4-BE49-F238E27FC236}">
                <a16:creationId xmlns:a16="http://schemas.microsoft.com/office/drawing/2014/main" id="{FB00AF27-8635-4037-8BF4-147720BC7567}"/>
              </a:ext>
            </a:extLst>
          </p:cNvPr>
          <p:cNvPicPr>
            <a:picLocks noChangeAspect="1"/>
          </p:cNvPicPr>
          <p:nvPr/>
        </p:nvPicPr>
        <p:blipFill>
          <a:blip r:embed="rId3"/>
          <a:stretch>
            <a:fillRect/>
          </a:stretch>
        </p:blipFill>
        <p:spPr>
          <a:xfrm>
            <a:off x="1300452" y="3538917"/>
            <a:ext cx="8201687" cy="1823658"/>
          </a:xfrm>
          <a:prstGeom prst="rect">
            <a:avLst/>
          </a:prstGeom>
        </p:spPr>
      </p:pic>
      <p:pic>
        <p:nvPicPr>
          <p:cNvPr id="7" name="Image 6">
            <a:extLst>
              <a:ext uri="{FF2B5EF4-FFF2-40B4-BE49-F238E27FC236}">
                <a16:creationId xmlns:a16="http://schemas.microsoft.com/office/drawing/2014/main" id="{757FC71F-899D-4CAA-8796-238ABB1ECB5A}"/>
              </a:ext>
            </a:extLst>
          </p:cNvPr>
          <p:cNvPicPr>
            <a:picLocks noChangeAspect="1"/>
          </p:cNvPicPr>
          <p:nvPr/>
        </p:nvPicPr>
        <p:blipFill>
          <a:blip r:embed="rId4"/>
          <a:stretch>
            <a:fillRect/>
          </a:stretch>
        </p:blipFill>
        <p:spPr>
          <a:xfrm>
            <a:off x="1300452" y="2223684"/>
            <a:ext cx="8201687" cy="1047402"/>
          </a:xfrm>
          <a:prstGeom prst="rect">
            <a:avLst/>
          </a:prstGeom>
        </p:spPr>
      </p:pic>
    </p:spTree>
    <p:extLst>
      <p:ext uri="{BB962C8B-B14F-4D97-AF65-F5344CB8AC3E}">
        <p14:creationId xmlns:p14="http://schemas.microsoft.com/office/powerpoint/2010/main" val="359441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3DA19BEF-C65A-4CFD-97FF-1BBD44971454}" type="slidenum">
              <a:rPr lang="fr-FR" altLang="fr-FR"/>
              <a:pPr/>
              <a:t>12</a:t>
            </a:fld>
            <a:endParaRPr lang="fr-FR" altLang="fr-FR"/>
          </a:p>
        </p:txBody>
      </p:sp>
      <p:sp>
        <p:nvSpPr>
          <p:cNvPr id="2824194" name="Rectangle 2"/>
          <p:cNvSpPr>
            <a:spLocks noGrp="1" noChangeArrowheads="1"/>
          </p:cNvSpPr>
          <p:nvPr>
            <p:ph type="title"/>
          </p:nvPr>
        </p:nvSpPr>
        <p:spPr>
          <a:xfrm>
            <a:off x="1248569" y="1019810"/>
            <a:ext cx="8191368" cy="1041400"/>
          </a:xfrm>
        </p:spPr>
        <p:txBody>
          <a:bodyPr/>
          <a:lstStyle/>
          <a:p>
            <a:r>
              <a:rPr lang="en-GB" altLang="fr-FR" dirty="0"/>
              <a:t>2. EU regulations on SPCs</a:t>
            </a:r>
          </a:p>
        </p:txBody>
      </p:sp>
      <p:sp>
        <p:nvSpPr>
          <p:cNvPr id="2824195" name="Rectangle 3"/>
          <p:cNvSpPr>
            <a:spLocks noGrp="1" noChangeArrowheads="1"/>
          </p:cNvSpPr>
          <p:nvPr>
            <p:ph type="body" idx="1"/>
          </p:nvPr>
        </p:nvSpPr>
        <p:spPr>
          <a:xfrm>
            <a:off x="1162057" y="2259026"/>
            <a:ext cx="6696067" cy="4046524"/>
          </a:xfrm>
        </p:spPr>
        <p:txBody>
          <a:bodyPr/>
          <a:lstStyle/>
          <a:p>
            <a:r>
              <a:rPr lang="en-GB" altLang="fr-FR" dirty="0"/>
              <a:t>Regulation (EC) </a:t>
            </a:r>
            <a:r>
              <a:rPr lang="en-GB" dirty="0"/>
              <a:t>№ </a:t>
            </a:r>
            <a:r>
              <a:rPr lang="en-GB" altLang="fr-FR" dirty="0"/>
              <a:t>469/2009 (codifying Regulation 1768/92) is a </a:t>
            </a:r>
            <a:br>
              <a:rPr lang="en-GB" altLang="fr-FR" dirty="0"/>
            </a:br>
            <a:r>
              <a:rPr lang="en-GB" altLang="fr-FR" b="1" dirty="0"/>
              <a:t>EU Regulation</a:t>
            </a:r>
          </a:p>
          <a:p>
            <a:r>
              <a:rPr lang="en-GB" altLang="fr-FR" dirty="0"/>
              <a:t>But the SPCs are </a:t>
            </a:r>
            <a:r>
              <a:rPr lang="en-GB" altLang="fr-FR" b="1" dirty="0"/>
              <a:t>granted nationally</a:t>
            </a:r>
            <a:r>
              <a:rPr lang="en-GB" altLang="fr-FR" dirty="0"/>
              <a:t> by the national patent offices (DE SPC, FR SPC, NL SPC, UK SPC, etc.): one application for each Member State where an SPC is requested</a:t>
            </a:r>
          </a:p>
        </p:txBody>
      </p:sp>
      <p:pic>
        <p:nvPicPr>
          <p:cNvPr id="16793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585" b="97998" l="2611" r="93342">
                        <a14:foregroundMark x1="7115" y1="19389" x2="7115" y2="19389"/>
                        <a14:foregroundMark x1="12402" y1="28767" x2="12402" y2="28767"/>
                        <a14:foregroundMark x1="16384" y1="48367" x2="16384" y2="48367"/>
                        <a14:foregroundMark x1="17689" y1="62487" x2="17689" y2="62487"/>
                        <a14:foregroundMark x1="17689" y1="69758" x2="17689" y2="69758"/>
                        <a14:foregroundMark x1="33029" y1="67650" x2="33029" y2="67650"/>
                        <a14:foregroundMark x1="28525" y1="52687" x2="28525" y2="52687"/>
                        <a14:foregroundMark x1="26958" y1="38988" x2="26958" y2="38988"/>
                        <a14:foregroundMark x1="31723" y1="27081" x2="31723" y2="27081"/>
                        <a14:foregroundMark x1="49935" y1="24025" x2="49935" y2="24025"/>
                        <a14:foregroundMark x1="57637" y1="34352" x2="57637" y2="34352"/>
                        <a14:foregroundMark x1="60836" y1="27503" x2="60836" y2="27503"/>
                        <a14:foregroundMark x1="66645" y1="25817" x2="66645" y2="25817"/>
                        <a14:foregroundMark x1="71410" y1="39410" x2="71410" y2="39410"/>
                        <a14:foregroundMark x1="83029" y1="77450" x2="83029" y2="77450"/>
                        <a14:foregroundMark x1="77480" y1="79979" x2="77480" y2="79979"/>
                        <a14:foregroundMark x1="70627" y1="94099" x2="70627" y2="94099"/>
                        <a14:foregroundMark x1="49413" y1="97998" x2="49413" y2="97998"/>
                        <a14:foregroundMark x1="7898" y1="5690" x2="7898" y2="5690"/>
                        <a14:foregroundMark x1="2611" y1="6955" x2="2611" y2="6955"/>
                        <a14:foregroundMark x1="93342" y1="93678" x2="93342" y2="93678"/>
                        <a14:backgroundMark x1="74804" y1="5690" x2="74804" y2="5690"/>
                        <a14:backgroundMark x1="79308" y1="17703" x2="79308" y2="17703"/>
                        <a14:backgroundMark x1="5483" y1="67650" x2="5483" y2="67650"/>
                        <a14:backgroundMark x1="27742" y1="94942" x2="27742" y2="94942"/>
                        <a14:backgroundMark x1="59204" y1="95785" x2="59204" y2="95785"/>
                        <a14:backgroundMark x1="85183" y1="98419" x2="85183" y2="98419"/>
                        <a14:backgroundMark x1="96279" y1="79136" x2="96279" y2="79136"/>
                        <a14:backgroundMark x1="82245" y1="52687" x2="82245" y2="52687"/>
                        <a14:backgroundMark x1="27480" y1="7376" x2="27480" y2="7376"/>
                      </a14:backgroundRemoval>
                    </a14:imgEffect>
                  </a14:imgLayer>
                </a14:imgProps>
              </a:ext>
              <a:ext uri="{28A0092B-C50C-407E-A947-70E740481C1C}">
                <a14:useLocalDpi xmlns:a14="http://schemas.microsoft.com/office/drawing/2010/main" val="0"/>
              </a:ext>
            </a:extLst>
          </a:blip>
          <a:srcRect/>
          <a:stretch>
            <a:fillRect/>
          </a:stretch>
        </p:blipFill>
        <p:spPr bwMode="auto">
          <a:xfrm>
            <a:off x="7962900" y="2322837"/>
            <a:ext cx="1799365" cy="111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9637" y="4185286"/>
            <a:ext cx="1882628" cy="1277873"/>
          </a:xfrm>
          <a:prstGeom prst="rect">
            <a:avLst/>
          </a:prstGeom>
        </p:spPr>
      </p:pic>
    </p:spTree>
    <p:extLst>
      <p:ext uri="{BB962C8B-B14F-4D97-AF65-F5344CB8AC3E}">
        <p14:creationId xmlns:p14="http://schemas.microsoft.com/office/powerpoint/2010/main" val="360309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000" dirty="0"/>
              <a:t>The possible future creation of a </a:t>
            </a:r>
            <a:br>
              <a:rPr lang="en-US" sz="2400" dirty="0"/>
            </a:br>
            <a:r>
              <a:rPr lang="en-US" sz="3200" dirty="0"/>
              <a:t>European SPC title?</a:t>
            </a:r>
            <a:endParaRPr lang="fr-FR" sz="3200" dirty="0"/>
          </a:p>
        </p:txBody>
      </p:sp>
      <p:sp>
        <p:nvSpPr>
          <p:cNvPr id="3" name="Espace réservé du contenu 2"/>
          <p:cNvSpPr>
            <a:spLocks noGrp="1"/>
          </p:cNvSpPr>
          <p:nvPr>
            <p:ph idx="1"/>
          </p:nvPr>
        </p:nvSpPr>
        <p:spPr>
          <a:xfrm>
            <a:off x="1238257" y="2030426"/>
            <a:ext cx="8429618" cy="4151299"/>
          </a:xfrm>
        </p:spPr>
        <p:txBody>
          <a:bodyPr/>
          <a:lstStyle/>
          <a:p>
            <a:pPr marL="0" indent="0">
              <a:spcBef>
                <a:spcPts val="1200"/>
              </a:spcBef>
              <a:spcAft>
                <a:spcPts val="0"/>
              </a:spcAft>
              <a:buNone/>
            </a:pPr>
            <a:r>
              <a:rPr lang="en-GB" sz="2400" dirty="0"/>
              <a:t>12 October 2017</a:t>
            </a:r>
          </a:p>
          <a:p>
            <a:pPr marL="0" indent="0">
              <a:spcBef>
                <a:spcPts val="1200"/>
              </a:spcBef>
              <a:spcAft>
                <a:spcPts val="0"/>
              </a:spcAft>
              <a:buNone/>
            </a:pPr>
            <a:r>
              <a:rPr lang="en-GB" sz="2400" dirty="0"/>
              <a:t>EU Commission launches a Public consultation on supplementary protection certificates (SPCs) and patent research exemptions</a:t>
            </a:r>
            <a:br>
              <a:rPr lang="en-GB" b="1" dirty="0"/>
            </a:br>
            <a:r>
              <a:rPr lang="en-GB" sz="1200" dirty="0">
                <a:latin typeface="Arial Narrow" panose="020B0606020202030204" pitchFamily="34" charset="0"/>
                <a:hlinkClick r:id="rId3"/>
              </a:rPr>
              <a:t>https://ec.europa.eu/info/consultations/public-consultation-supplementary-protection-certificates-spcs-and-patent-research-exemptions_en</a:t>
            </a:r>
            <a:r>
              <a:rPr lang="en-GB" sz="1200" dirty="0">
                <a:latin typeface="Arial Narrow" panose="020B0606020202030204" pitchFamily="34" charset="0"/>
              </a:rPr>
              <a:t> </a:t>
            </a:r>
          </a:p>
          <a:p>
            <a:pPr>
              <a:spcBef>
                <a:spcPts val="1200"/>
              </a:spcBef>
              <a:spcAft>
                <a:spcPts val="0"/>
              </a:spcAft>
            </a:pPr>
            <a:r>
              <a:rPr lang="en-GB" sz="2400" dirty="0"/>
              <a:t>the creation of a European SPC title </a:t>
            </a:r>
            <a:br>
              <a:rPr lang="en-GB" sz="2400" dirty="0"/>
            </a:br>
            <a:r>
              <a:rPr lang="en-GB" sz="2400" dirty="0"/>
              <a:t>(Unitary SPC)</a:t>
            </a:r>
          </a:p>
          <a:p>
            <a:pPr>
              <a:spcBef>
                <a:spcPts val="1200"/>
              </a:spcBef>
              <a:spcAft>
                <a:spcPts val="0"/>
              </a:spcAft>
            </a:pPr>
            <a:r>
              <a:rPr lang="en-GB" sz="2400" dirty="0"/>
              <a:t>an update of the scope of EU patent research exemptions</a:t>
            </a:r>
          </a:p>
          <a:p>
            <a:pPr>
              <a:spcBef>
                <a:spcPts val="1200"/>
              </a:spcBef>
              <a:spcAft>
                <a:spcPts val="0"/>
              </a:spcAft>
            </a:pPr>
            <a:r>
              <a:rPr lang="en-GB" sz="2400" dirty="0"/>
              <a:t>the introduction of an SPC “manufacturing waiver” (manufacturing for export outside the EU)</a:t>
            </a:r>
            <a:endParaRPr lang="en-GB" sz="2400" dirty="0">
              <a:latin typeface="Arial Narrow" panose="020B0606020202030204" pitchFamily="34" charset="0"/>
            </a:endParaRP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13</a:t>
            </a:fld>
            <a:endParaRPr lang="fr-FR" dirty="0"/>
          </a:p>
        </p:txBody>
      </p:sp>
    </p:spTree>
    <p:extLst>
      <p:ext uri="{BB962C8B-B14F-4D97-AF65-F5344CB8AC3E}">
        <p14:creationId xmlns:p14="http://schemas.microsoft.com/office/powerpoint/2010/main" val="81080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8257" y="989026"/>
            <a:ext cx="8191368" cy="1041400"/>
          </a:xfrm>
        </p:spPr>
        <p:txBody>
          <a:bodyPr/>
          <a:lstStyle/>
          <a:p>
            <a:r>
              <a:rPr lang="en-GB" sz="2000" dirty="0"/>
              <a:t>Introduction of an </a:t>
            </a:r>
            <a:br>
              <a:rPr lang="en-GB" sz="2400" dirty="0"/>
            </a:br>
            <a:r>
              <a:rPr lang="en-GB" sz="3200" dirty="0"/>
              <a:t>SPC “manufacturing waiver”</a:t>
            </a:r>
            <a:endParaRPr lang="fr-FR" sz="3600" dirty="0"/>
          </a:p>
        </p:txBody>
      </p:sp>
      <p:sp>
        <p:nvSpPr>
          <p:cNvPr id="3" name="Espace réservé du contenu 2"/>
          <p:cNvSpPr>
            <a:spLocks noGrp="1"/>
          </p:cNvSpPr>
          <p:nvPr>
            <p:ph idx="1"/>
          </p:nvPr>
        </p:nvSpPr>
        <p:spPr>
          <a:xfrm>
            <a:off x="1238257" y="2030426"/>
            <a:ext cx="8429618" cy="4151299"/>
          </a:xfrm>
        </p:spPr>
        <p:txBody>
          <a:bodyPr/>
          <a:lstStyle/>
          <a:p>
            <a:pPr marL="0" indent="0">
              <a:spcBef>
                <a:spcPts val="1200"/>
              </a:spcBef>
              <a:spcAft>
                <a:spcPts val="0"/>
              </a:spcAft>
              <a:buNone/>
            </a:pPr>
            <a:r>
              <a:rPr lang="en-US" sz="2400" dirty="0"/>
              <a:t>Regulation (EU) 2019/933 of the European Parliament and of the Council of 20 May 2019 amending Regulation (EC) No 469/2009 concerning the supplementary protection certificate for medicinal products </a:t>
            </a:r>
            <a:r>
              <a:rPr lang="en-GB" sz="2400" dirty="0"/>
              <a:t>introduces</a:t>
            </a:r>
          </a:p>
          <a:p>
            <a:pPr>
              <a:spcBef>
                <a:spcPts val="1200"/>
              </a:spcBef>
              <a:spcAft>
                <a:spcPts val="0"/>
              </a:spcAft>
            </a:pPr>
            <a:r>
              <a:rPr lang="en-GB" sz="2400" dirty="0"/>
              <a:t>an SPC “</a:t>
            </a:r>
            <a:r>
              <a:rPr lang="en-GB" sz="2400" i="1" dirty="0"/>
              <a:t>manufacturing waiver</a:t>
            </a:r>
            <a:r>
              <a:rPr lang="en-GB" sz="2400" dirty="0"/>
              <a:t>” </a:t>
            </a:r>
            <a:br>
              <a:rPr lang="en-GB" sz="2400" dirty="0"/>
            </a:br>
            <a:r>
              <a:rPr lang="en-GB" sz="2400" dirty="0"/>
              <a:t>(manufacturing for export outside the EU)</a:t>
            </a:r>
          </a:p>
          <a:p>
            <a:pPr>
              <a:spcBef>
                <a:spcPts val="1200"/>
              </a:spcBef>
              <a:spcAft>
                <a:spcPts val="0"/>
              </a:spcAft>
            </a:pPr>
            <a:r>
              <a:rPr lang="en-GB" sz="2400" dirty="0"/>
              <a:t>a “</a:t>
            </a:r>
            <a:r>
              <a:rPr lang="en-GB" sz="2400" i="1" dirty="0"/>
              <a:t>stockpiling exemption</a:t>
            </a:r>
            <a:r>
              <a:rPr lang="en-GB" sz="2400" dirty="0"/>
              <a:t>” </a:t>
            </a:r>
            <a:br>
              <a:rPr lang="en-GB" sz="2400" dirty="0"/>
            </a:br>
            <a:r>
              <a:rPr lang="en-GB" sz="2400" dirty="0"/>
              <a:t>(manufacturing 6 months before SPC expiry</a:t>
            </a:r>
            <a:br>
              <a:rPr lang="en-GB" sz="2400" dirty="0"/>
            </a:br>
            <a:r>
              <a:rPr lang="en-GB" sz="2400" dirty="0"/>
              <a:t> for sale in EU after SPC expiry)</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14</a:t>
            </a:fld>
            <a:endParaRPr lang="fr-FR" dirty="0"/>
          </a:p>
        </p:txBody>
      </p:sp>
      <p:pic>
        <p:nvPicPr>
          <p:cNvPr id="171010" name="Picture 2" descr="Résultat de recherche d'images pour &quot;stockpiling&quot;">
            <a:extLst>
              <a:ext uri="{FF2B5EF4-FFF2-40B4-BE49-F238E27FC236}">
                <a16:creationId xmlns:a16="http://schemas.microsoft.com/office/drawing/2014/main" id="{B1BFAAF0-5E76-4353-8DB5-A52037038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43" y="5089920"/>
            <a:ext cx="976694" cy="733437"/>
          </a:xfrm>
          <a:prstGeom prst="rect">
            <a:avLst/>
          </a:prstGeom>
          <a:noFill/>
          <a:extLst>
            <a:ext uri="{909E8E84-426E-40DD-AFC4-6F175D3DCCD1}">
              <a14:hiddenFill xmlns:a14="http://schemas.microsoft.com/office/drawing/2010/main">
                <a:solidFill>
                  <a:srgbClr val="FFFFFF"/>
                </a:solidFill>
              </a14:hiddenFill>
            </a:ext>
          </a:extLst>
        </p:spPr>
      </p:pic>
      <p:pic>
        <p:nvPicPr>
          <p:cNvPr id="171014" name="Picture 6" descr="Vector graphics of color large cruise ship">
            <a:extLst>
              <a:ext uri="{FF2B5EF4-FFF2-40B4-BE49-F238E27FC236}">
                <a16:creationId xmlns:a16="http://schemas.microsoft.com/office/drawing/2014/main" id="{2792B11B-F3FB-43D5-8539-7AAB4A68B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5967" y="3874426"/>
            <a:ext cx="1008470" cy="100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9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800" dirty="0"/>
              <a:t>Article 2</a:t>
            </a:r>
            <a:br>
              <a:rPr lang="en-GB" dirty="0"/>
            </a:br>
            <a:r>
              <a:rPr lang="en-GB" altLang="fr-FR" dirty="0"/>
              <a:t>Regulation (EC) </a:t>
            </a:r>
            <a:r>
              <a:rPr lang="en-GB" altLang="fr-FR" sz="3200" dirty="0"/>
              <a:t>№ </a:t>
            </a:r>
            <a:r>
              <a:rPr lang="en-GB" altLang="fr-FR" dirty="0"/>
              <a:t>469/2009</a:t>
            </a:r>
            <a:endParaRPr lang="en-GB" dirty="0"/>
          </a:p>
        </p:txBody>
      </p:sp>
      <p:sp>
        <p:nvSpPr>
          <p:cNvPr id="3" name="Espace réservé du contenu 2"/>
          <p:cNvSpPr>
            <a:spLocks noGrp="1"/>
          </p:cNvSpPr>
          <p:nvPr>
            <p:ph idx="1"/>
          </p:nvPr>
        </p:nvSpPr>
        <p:spPr/>
        <p:txBody>
          <a:bodyPr/>
          <a:lstStyle/>
          <a:p>
            <a:pPr marL="0" indent="0">
              <a:buNone/>
            </a:pPr>
            <a:r>
              <a:rPr lang="en-GB" sz="2000" dirty="0"/>
              <a:t>“</a:t>
            </a:r>
            <a:r>
              <a:rPr lang="en-GB" sz="2000" b="1" i="1" dirty="0"/>
              <a:t>Any product protected by a patent </a:t>
            </a:r>
            <a:r>
              <a:rPr lang="en-GB" sz="2000" i="1" dirty="0"/>
              <a:t>in the territory of a Member State and </a:t>
            </a:r>
            <a:r>
              <a:rPr lang="en-GB" sz="2000" b="1" i="1" dirty="0"/>
              <a:t>subject, prior to being placed on the market as a medicinal product, to an administrative authorization procedure  </a:t>
            </a:r>
            <a:r>
              <a:rPr lang="en-GB" sz="2000" i="1" dirty="0"/>
              <a:t>as  laid  down  in  Directive  2001/83/EC  of  the European Parliament and of the Council of 6 November 2001 on the Community code relating to medicinal products for human use (2) or Directive 2001/82/EC of the European Parliament and of the Council of 6 November 2001 on the Community code relating to veterinary medicinal products (3) </a:t>
            </a:r>
            <a:r>
              <a:rPr lang="en-GB" sz="2000" b="1" i="1" dirty="0"/>
              <a:t>may</a:t>
            </a:r>
            <a:r>
              <a:rPr lang="en-GB" sz="2000" i="1" dirty="0"/>
              <a:t>, under the terms and conditions provided for in this Regu­lation, </a:t>
            </a:r>
            <a:r>
              <a:rPr lang="en-GB" sz="2000" b="1" i="1" dirty="0"/>
              <a:t>be the subject of a certificate</a:t>
            </a:r>
            <a:r>
              <a:rPr lang="en-GB" sz="2000" dirty="0"/>
              <a:t>.”</a:t>
            </a:r>
          </a:p>
          <a:p>
            <a:endParaRPr lang="en-GB" sz="2000" dirty="0"/>
          </a:p>
          <a:p>
            <a:endParaRPr lang="en-GB" sz="2000" dirty="0"/>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15</a:t>
            </a:fld>
            <a:endParaRPr lang="fr-FR"/>
          </a:p>
        </p:txBody>
      </p:sp>
    </p:spTree>
    <p:extLst>
      <p:ext uri="{BB962C8B-B14F-4D97-AF65-F5344CB8AC3E}">
        <p14:creationId xmlns:p14="http://schemas.microsoft.com/office/powerpoint/2010/main" val="999803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556AFEF9-7AFA-4C7D-8586-16CD737CA7D6}" type="slidenum">
              <a:rPr lang="fr-FR" altLang="fr-FR"/>
              <a:pPr/>
              <a:t>16</a:t>
            </a:fld>
            <a:endParaRPr lang="fr-FR" altLang="fr-FR"/>
          </a:p>
        </p:txBody>
      </p:sp>
      <p:sp>
        <p:nvSpPr>
          <p:cNvPr id="2816002" name="Rectangle 2"/>
          <p:cNvSpPr>
            <a:spLocks noGrp="1" noChangeArrowheads="1"/>
          </p:cNvSpPr>
          <p:nvPr>
            <p:ph type="title"/>
          </p:nvPr>
        </p:nvSpPr>
        <p:spPr>
          <a:xfrm>
            <a:off x="1248569" y="1011238"/>
            <a:ext cx="8657431" cy="1041400"/>
          </a:xfrm>
        </p:spPr>
        <p:txBody>
          <a:bodyPr/>
          <a:lstStyle/>
          <a:p>
            <a:r>
              <a:rPr lang="en-GB" altLang="fr-FR" sz="2400" dirty="0"/>
              <a:t>Regulation (EEC) № 1610/96 </a:t>
            </a:r>
            <a:br>
              <a:rPr lang="en-GB" altLang="fr-FR" sz="2400" dirty="0"/>
            </a:br>
            <a:r>
              <a:rPr lang="en-GB" altLang="fr-FR" sz="2400" dirty="0"/>
              <a:t>concerning SPC for plant protection products</a:t>
            </a:r>
          </a:p>
        </p:txBody>
      </p:sp>
      <p:sp>
        <p:nvSpPr>
          <p:cNvPr id="2816003" name="Rectangle 3"/>
          <p:cNvSpPr>
            <a:spLocks noGrp="1" noChangeArrowheads="1"/>
          </p:cNvSpPr>
          <p:nvPr>
            <p:ph type="body" idx="1"/>
          </p:nvPr>
        </p:nvSpPr>
        <p:spPr/>
        <p:txBody>
          <a:bodyPr/>
          <a:lstStyle/>
          <a:p>
            <a:pPr>
              <a:lnSpc>
                <a:spcPct val="90000"/>
              </a:lnSpc>
            </a:pPr>
            <a:r>
              <a:rPr lang="en-GB" altLang="fr-FR" sz="1800" dirty="0"/>
              <a:t>Recital (13):</a:t>
            </a:r>
          </a:p>
          <a:p>
            <a:pPr>
              <a:lnSpc>
                <a:spcPct val="90000"/>
              </a:lnSpc>
              <a:buFont typeface="Wingdings" pitchFamily="2" charset="2"/>
              <a:buNone/>
            </a:pPr>
            <a:r>
              <a:rPr lang="en-GB" altLang="fr-FR" sz="1800" dirty="0"/>
              <a:t>	« </a:t>
            </a:r>
            <a:r>
              <a:rPr lang="en-GB" altLang="fr-FR" sz="1800" i="1" dirty="0"/>
              <a:t>(13) Whereas the certificate confers the same rights as those conferred by the basic patent; whereas, consequently, where the basic patent covers an active substance and its various derivatives (salts and esters), </a:t>
            </a:r>
            <a:r>
              <a:rPr lang="en-GB" altLang="fr-FR" sz="1800" b="1" i="1" dirty="0"/>
              <a:t>the certificate confers the same protection</a:t>
            </a:r>
            <a:r>
              <a:rPr lang="en-GB" altLang="fr-FR" sz="1800" i="1" dirty="0"/>
              <a:t>;</a:t>
            </a:r>
            <a:r>
              <a:rPr lang="en-GB" altLang="fr-FR" sz="1800" dirty="0"/>
              <a:t> »</a:t>
            </a:r>
          </a:p>
          <a:p>
            <a:pPr>
              <a:lnSpc>
                <a:spcPct val="90000"/>
              </a:lnSpc>
            </a:pPr>
            <a:r>
              <a:rPr lang="en-GB" altLang="fr-FR" sz="1800" dirty="0"/>
              <a:t>Recital (17):</a:t>
            </a:r>
          </a:p>
          <a:p>
            <a:pPr>
              <a:lnSpc>
                <a:spcPct val="90000"/>
              </a:lnSpc>
              <a:buFont typeface="Wingdings" pitchFamily="2" charset="2"/>
              <a:buNone/>
            </a:pPr>
            <a:r>
              <a:rPr lang="en-GB" altLang="fr-FR" sz="1800" dirty="0"/>
              <a:t>	« </a:t>
            </a:r>
            <a:r>
              <a:rPr lang="en-GB" altLang="fr-FR" sz="1800" i="1" dirty="0"/>
              <a:t>(17) Whereas the detailed rules in recitals (…), 13 (…) of this Regulation are also valid, mutatis mutandis, for the interpretation in particular of (…) Article 4 (…) of Council Regulation (EEC) № 1768/92.</a:t>
            </a:r>
            <a:r>
              <a:rPr lang="en-GB" altLang="fr-FR" sz="1800" dirty="0"/>
              <a:t> »</a:t>
            </a:r>
          </a:p>
        </p:txBody>
      </p:sp>
    </p:spTree>
    <p:extLst>
      <p:ext uri="{BB962C8B-B14F-4D97-AF65-F5344CB8AC3E}">
        <p14:creationId xmlns:p14="http://schemas.microsoft.com/office/powerpoint/2010/main" val="370507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8569" y="1006475"/>
            <a:ext cx="8191368" cy="1041400"/>
          </a:xfrm>
        </p:spPr>
        <p:txBody>
          <a:bodyPr/>
          <a:lstStyle/>
          <a:p>
            <a:r>
              <a:rPr lang="en-GB" dirty="0"/>
              <a:t>Paediatric extension of SPCs</a:t>
            </a:r>
          </a:p>
        </p:txBody>
      </p:sp>
      <p:sp>
        <p:nvSpPr>
          <p:cNvPr id="3" name="Espace réservé du contenu 2"/>
          <p:cNvSpPr>
            <a:spLocks noGrp="1"/>
          </p:cNvSpPr>
          <p:nvPr>
            <p:ph idx="1"/>
          </p:nvPr>
        </p:nvSpPr>
        <p:spPr/>
        <p:txBody>
          <a:bodyPr/>
          <a:lstStyle/>
          <a:p>
            <a:pPr marL="0" indent="0">
              <a:buNone/>
            </a:pPr>
            <a:r>
              <a:rPr lang="en-GB" dirty="0"/>
              <a:t>The duration of the SPC can, however, be extended to 5 years </a:t>
            </a:r>
            <a:r>
              <a:rPr lang="en-GB" b="1" dirty="0"/>
              <a:t>plus 6 months</a:t>
            </a:r>
            <a:r>
              <a:rPr lang="en-GB" dirty="0"/>
              <a:t> when the SPC relates to a human medicinal product for which data from clinical trials conducted in accordance with an agreed P</a:t>
            </a:r>
            <a:r>
              <a:rPr lang="en-GB" dirty="0">
                <a:latin typeface="Verdana"/>
                <a:ea typeface="Verdana"/>
                <a:cs typeface="Verdana"/>
              </a:rPr>
              <a:t>ae</a:t>
            </a:r>
            <a:r>
              <a:rPr lang="en-GB" dirty="0"/>
              <a:t>diatric Investigation Plan (PIP) have been submitted</a:t>
            </a:r>
          </a:p>
          <a:p>
            <a:pPr marL="0" indent="0">
              <a:buNone/>
            </a:pPr>
            <a:br>
              <a:rPr lang="en-GB" dirty="0"/>
            </a:br>
            <a:r>
              <a:rPr lang="en-GB" dirty="0"/>
              <a:t>(Article 36 of Regulation (EC) № 1901/2006).</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17</a:t>
            </a:fld>
            <a:endParaRPr lang="fr-FR"/>
          </a:p>
        </p:txBody>
      </p:sp>
    </p:spTree>
    <p:extLst>
      <p:ext uri="{BB962C8B-B14F-4D97-AF65-F5344CB8AC3E}">
        <p14:creationId xmlns:p14="http://schemas.microsoft.com/office/powerpoint/2010/main" val="273346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SPC prerequisites</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18</a:t>
            </a:fld>
            <a:endParaRPr lang="fr-FR"/>
          </a:p>
        </p:txBody>
      </p:sp>
      <p:pic>
        <p:nvPicPr>
          <p:cNvPr id="167938" name="Picture 2" descr="http://www.yageo.com/NewPortal/_en/images/img_ir-00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6069" y1="33913" x2="56069" y2="33913"/>
                        <a14:foregroundMark x1="54335" y1="33043" x2="54335" y2="33043"/>
                        <a14:foregroundMark x1="45954" y1="36957" x2="45954" y2="36957"/>
                        <a14:foregroundMark x1="46532" y1="36522" x2="46532" y2="36522"/>
                        <a14:foregroundMark x1="45087" y1="36522" x2="45087" y2="36522"/>
                        <a14:foregroundMark x1="47110" y1="35652" x2="47110" y2="35652"/>
                        <a14:foregroundMark x1="48266" y1="34783" x2="48266" y2="34783"/>
                        <a14:foregroundMark x1="49133" y1="34348" x2="49133" y2="34348"/>
                        <a14:foregroundMark x1="50289" y1="33913" x2="50289" y2="33913"/>
                        <a14:foregroundMark x1="51156" y1="33043" x2="51156" y2="33043"/>
                        <a14:foregroundMark x1="52023" y1="33043" x2="52023" y2="33043"/>
                        <a14:foregroundMark x1="53179" y1="32609" x2="53179" y2="32609"/>
                        <a14:foregroundMark x1="46821" y1="36522" x2="46821" y2="36522"/>
                        <a14:foregroundMark x1="46243" y1="36087" x2="46243" y2="36087"/>
                        <a14:foregroundMark x1="45954" y1="36087" x2="45954" y2="36087"/>
                        <a14:foregroundMark x1="45665" y1="36957" x2="45665" y2="36957"/>
                        <a14:foregroundMark x1="46532" y1="36957" x2="46532" y2="36957"/>
                      </a14:backgroundRemoval>
                    </a14:imgEffect>
                  </a14:imgLayer>
                </a14:imgProps>
              </a:ext>
              <a:ext uri="{28A0092B-C50C-407E-A947-70E740481C1C}">
                <a14:useLocalDpi xmlns:a14="http://schemas.microsoft.com/office/drawing/2010/main" val="0"/>
              </a:ext>
            </a:extLst>
          </a:blip>
          <a:srcRect l="7598" t="20881" r="11342" b="14055"/>
          <a:stretch/>
        </p:blipFill>
        <p:spPr bwMode="auto">
          <a:xfrm>
            <a:off x="3012858" y="2547949"/>
            <a:ext cx="2671483" cy="142538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p:cNvSpPr>
            <a:spLocks noGrp="1"/>
          </p:cNvSpPr>
          <p:nvPr>
            <p:ph idx="1"/>
          </p:nvPr>
        </p:nvSpPr>
        <p:spPr/>
        <p:txBody>
          <a:bodyPr/>
          <a:lstStyle/>
          <a:p>
            <a:pPr>
              <a:spcBef>
                <a:spcPts val="9600"/>
              </a:spcBef>
              <a:spcAft>
                <a:spcPts val="0"/>
              </a:spcAft>
            </a:pPr>
            <a:r>
              <a:rPr lang="en-GB" dirty="0"/>
              <a:t>A patent</a:t>
            </a:r>
          </a:p>
          <a:p>
            <a:pPr>
              <a:spcBef>
                <a:spcPts val="9600"/>
              </a:spcBef>
              <a:spcAft>
                <a:spcPts val="0"/>
              </a:spcAft>
            </a:pPr>
            <a:r>
              <a:rPr lang="en-GB" dirty="0"/>
              <a:t>A drug </a:t>
            </a:r>
            <a:br>
              <a:rPr lang="en-GB" dirty="0"/>
            </a:br>
            <a:r>
              <a:rPr lang="en-GB" dirty="0"/>
              <a:t>with a marketing authorization</a:t>
            </a:r>
          </a:p>
        </p:txBody>
      </p:sp>
      <p:grpSp>
        <p:nvGrpSpPr>
          <p:cNvPr id="3" name="Groupe 2">
            <a:extLst>
              <a:ext uri="{FF2B5EF4-FFF2-40B4-BE49-F238E27FC236}">
                <a16:creationId xmlns:a16="http://schemas.microsoft.com/office/drawing/2014/main" id="{D4DD42F4-7B94-4AAB-9BDA-C8868AABA1A6}"/>
              </a:ext>
            </a:extLst>
          </p:cNvPr>
          <p:cNvGrpSpPr/>
          <p:nvPr/>
        </p:nvGrpSpPr>
        <p:grpSpPr>
          <a:xfrm>
            <a:off x="3123610" y="4998159"/>
            <a:ext cx="2273860" cy="1805869"/>
            <a:chOff x="5373034" y="4723839"/>
            <a:chExt cx="2273860" cy="1805869"/>
          </a:xfrm>
        </p:grpSpPr>
        <p:pic>
          <p:nvPicPr>
            <p:cNvPr id="167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034" y="4723839"/>
              <a:ext cx="2273860" cy="18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0000">
              <a:off x="5691757" y="5375122"/>
              <a:ext cx="1819292" cy="103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Accolade fermante 5">
            <a:extLst>
              <a:ext uri="{FF2B5EF4-FFF2-40B4-BE49-F238E27FC236}">
                <a16:creationId xmlns:a16="http://schemas.microsoft.com/office/drawing/2014/main" id="{92D34318-B2E4-4B3B-A6BD-E4CA2563C4D0}"/>
              </a:ext>
            </a:extLst>
          </p:cNvPr>
          <p:cNvSpPr/>
          <p:nvPr/>
        </p:nvSpPr>
        <p:spPr bwMode="auto">
          <a:xfrm>
            <a:off x="7088136" y="2459051"/>
            <a:ext cx="741612" cy="4120136"/>
          </a:xfrm>
          <a:prstGeom prst="rightBrace">
            <a:avLst>
              <a:gd name="adj1" fmla="val 108333"/>
              <a:gd name="adj2" fmla="val 49069"/>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615" tIns="49807" rIns="99615" bIns="49807" numCol="1" rtlCol="0" anchor="b" anchorCtr="0" compatLnSpc="1">
            <a:prstTxWarp prst="textNoShape">
              <a:avLst/>
            </a:prstTxWarp>
          </a:bodyPr>
          <a:lstStyle/>
          <a:p>
            <a:pPr marL="0" marR="0" indent="0" algn="l" defTabSz="955675" rtl="0" eaLnBrk="1" fontAlgn="base" latinLnBrk="0" hangingPunct="1">
              <a:lnSpc>
                <a:spcPct val="100000"/>
              </a:lnSpc>
              <a:spcBef>
                <a:spcPct val="0"/>
              </a:spcBef>
              <a:spcAft>
                <a:spcPct val="0"/>
              </a:spcAft>
              <a:buClrTx/>
              <a:buSzTx/>
              <a:buFontTx/>
              <a:buNone/>
              <a:tabLst/>
            </a:pPr>
            <a:endParaRPr kumimoji="0" lang="en-GB" sz="3400" b="1" i="0" u="none" strike="noStrike" cap="none" normalizeH="0" baseline="0">
              <a:ln>
                <a:noFill/>
              </a:ln>
              <a:solidFill>
                <a:srgbClr val="C8002C"/>
              </a:solidFill>
              <a:effectLst/>
              <a:latin typeface="Verdana" pitchFamily="34" charset="0"/>
            </a:endParaRPr>
          </a:p>
        </p:txBody>
      </p:sp>
      <p:sp>
        <p:nvSpPr>
          <p:cNvPr id="7" name="ZoneTexte 6">
            <a:extLst>
              <a:ext uri="{FF2B5EF4-FFF2-40B4-BE49-F238E27FC236}">
                <a16:creationId xmlns:a16="http://schemas.microsoft.com/office/drawing/2014/main" id="{404FA926-E359-4F0E-8444-A7301FEA94C4}"/>
              </a:ext>
            </a:extLst>
          </p:cNvPr>
          <p:cNvSpPr txBox="1"/>
          <p:nvPr/>
        </p:nvSpPr>
        <p:spPr>
          <a:xfrm>
            <a:off x="8075584" y="4147334"/>
            <a:ext cx="1128835" cy="615553"/>
          </a:xfrm>
          <a:prstGeom prst="rect">
            <a:avLst/>
          </a:prstGeom>
          <a:noFill/>
        </p:spPr>
        <p:txBody>
          <a:bodyPr wrap="none" rtlCol="0">
            <a:spAutoFit/>
          </a:bodyPr>
          <a:lstStyle/>
          <a:p>
            <a:r>
              <a:rPr lang="en-GB" dirty="0">
                <a:solidFill>
                  <a:srgbClr val="006600"/>
                </a:solidFill>
              </a:rPr>
              <a:t>SPC</a:t>
            </a:r>
          </a:p>
        </p:txBody>
      </p:sp>
    </p:spTree>
    <p:extLst>
      <p:ext uri="{BB962C8B-B14F-4D97-AF65-F5344CB8AC3E}">
        <p14:creationId xmlns:p14="http://schemas.microsoft.com/office/powerpoint/2010/main" val="369871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643" y="4454579"/>
            <a:ext cx="1911865" cy="1864111"/>
          </a:xfrm>
          <a:prstGeom prst="rect">
            <a:avLst/>
          </a:prstGeom>
        </p:spPr>
      </p:pic>
      <p:sp>
        <p:nvSpPr>
          <p:cNvPr id="2" name="Titre 1"/>
          <p:cNvSpPr>
            <a:spLocks noGrp="1"/>
          </p:cNvSpPr>
          <p:nvPr>
            <p:ph type="title"/>
          </p:nvPr>
        </p:nvSpPr>
        <p:spPr/>
        <p:txBody>
          <a:bodyPr/>
          <a:lstStyle/>
          <a:p>
            <a:r>
              <a:rPr lang="en-GB" dirty="0"/>
              <a:t>SPC legal framework</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19</a:t>
            </a:fld>
            <a:endParaRPr lang="fr-FR"/>
          </a:p>
        </p:txBody>
      </p:sp>
      <p:pic>
        <p:nvPicPr>
          <p:cNvPr id="167938" name="Picture 2" descr="http://www.yageo.com/NewPortal/_en/images/img_ir-003.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069" y1="33913" x2="56069" y2="33913"/>
                        <a14:foregroundMark x1="54335" y1="33043" x2="54335" y2="33043"/>
                        <a14:foregroundMark x1="45954" y1="36957" x2="45954" y2="36957"/>
                        <a14:foregroundMark x1="46532" y1="36522" x2="46532" y2="36522"/>
                        <a14:foregroundMark x1="45087" y1="36522" x2="45087" y2="36522"/>
                        <a14:foregroundMark x1="47110" y1="35652" x2="47110" y2="35652"/>
                        <a14:foregroundMark x1="48266" y1="34783" x2="48266" y2="34783"/>
                        <a14:foregroundMark x1="49133" y1="34348" x2="49133" y2="34348"/>
                        <a14:foregroundMark x1="50289" y1="33913" x2="50289" y2="33913"/>
                        <a14:foregroundMark x1="51156" y1="33043" x2="51156" y2="33043"/>
                        <a14:foregroundMark x1="52023" y1="33043" x2="52023" y2="33043"/>
                        <a14:foregroundMark x1="53179" y1="32609" x2="53179" y2="32609"/>
                        <a14:foregroundMark x1="46821" y1="36522" x2="46821" y2="36522"/>
                        <a14:foregroundMark x1="46243" y1="36087" x2="46243" y2="36087"/>
                        <a14:foregroundMark x1="45954" y1="36087" x2="45954" y2="36087"/>
                        <a14:foregroundMark x1="45665" y1="36957" x2="45665" y2="36957"/>
                        <a14:foregroundMark x1="46532" y1="36957" x2="46532" y2="36957"/>
                      </a14:backgroundRemoval>
                    </a14:imgEffect>
                  </a14:imgLayer>
                </a14:imgProps>
              </a:ext>
              <a:ext uri="{28A0092B-C50C-407E-A947-70E740481C1C}">
                <a14:useLocalDpi xmlns:a14="http://schemas.microsoft.com/office/drawing/2010/main" val="0"/>
              </a:ext>
            </a:extLst>
          </a:blip>
          <a:srcRect l="7598" t="20881" r="11342" b="14055"/>
          <a:stretch/>
        </p:blipFill>
        <p:spPr bwMode="auto">
          <a:xfrm>
            <a:off x="3660648" y="2475940"/>
            <a:ext cx="2671483" cy="1425388"/>
          </a:xfrm>
          <a:prstGeom prst="rect">
            <a:avLst/>
          </a:prstGeom>
          <a:noFill/>
          <a:extLst>
            <a:ext uri="{909E8E84-426E-40DD-AFC4-6F175D3DCCD1}">
              <a14:hiddenFill xmlns:a14="http://schemas.microsoft.com/office/drawing/2010/main">
                <a:solidFill>
                  <a:srgbClr val="FFFFFF"/>
                </a:solidFill>
              </a14:hiddenFill>
            </a:ext>
          </a:extLst>
        </p:spPr>
      </p:pic>
      <p:pic>
        <p:nvPicPr>
          <p:cNvPr id="1679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950" y="4571530"/>
            <a:ext cx="2273860" cy="18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0000">
            <a:off x="4296292" y="5260822"/>
            <a:ext cx="1819292" cy="103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060" y="2256578"/>
            <a:ext cx="1911865" cy="1864111"/>
          </a:xfrm>
          <a:prstGeom prst="rect">
            <a:avLst/>
          </a:prstGeom>
        </p:spPr>
      </p:pic>
      <p:sp>
        <p:nvSpPr>
          <p:cNvPr id="11" name="Rectangle 10"/>
          <p:cNvSpPr/>
          <p:nvPr/>
        </p:nvSpPr>
        <p:spPr>
          <a:xfrm>
            <a:off x="1657350" y="5014357"/>
            <a:ext cx="1552575" cy="954107"/>
          </a:xfrm>
          <a:prstGeom prst="rect">
            <a:avLst/>
          </a:prstGeom>
        </p:spPr>
        <p:txBody>
          <a:bodyPr wrap="square">
            <a:spAutoFit/>
          </a:bodyPr>
          <a:lstStyle/>
          <a:p>
            <a:r>
              <a:rPr lang="fr-FR" sz="2800" dirty="0" err="1">
                <a:solidFill>
                  <a:schemeClr val="tx1"/>
                </a:solidFill>
                <a:latin typeface="French Script MT" panose="03020402040607040605" pitchFamily="66" charset="0"/>
              </a:rPr>
              <a:t>Regulatory</a:t>
            </a:r>
            <a:endParaRPr lang="fr-FR" sz="2800" dirty="0">
              <a:solidFill>
                <a:schemeClr val="tx1"/>
              </a:solidFill>
              <a:latin typeface="French Script MT" panose="03020402040607040605" pitchFamily="66" charset="0"/>
            </a:endParaRPr>
          </a:p>
          <a:p>
            <a:r>
              <a:rPr lang="fr-FR" sz="2800" dirty="0">
                <a:solidFill>
                  <a:schemeClr val="tx1"/>
                </a:solidFill>
                <a:latin typeface="French Script MT" panose="03020402040607040605" pitchFamily="66" charset="0"/>
              </a:rPr>
              <a:t>Law</a:t>
            </a:r>
          </a:p>
        </p:txBody>
      </p:sp>
      <p:sp>
        <p:nvSpPr>
          <p:cNvPr id="18" name="Rectangle 17"/>
          <p:cNvSpPr/>
          <p:nvPr/>
        </p:nvSpPr>
        <p:spPr>
          <a:xfrm>
            <a:off x="1704976" y="2711580"/>
            <a:ext cx="1219200" cy="954107"/>
          </a:xfrm>
          <a:prstGeom prst="rect">
            <a:avLst/>
          </a:prstGeom>
        </p:spPr>
        <p:txBody>
          <a:bodyPr wrap="square">
            <a:spAutoFit/>
          </a:bodyPr>
          <a:lstStyle/>
          <a:p>
            <a:r>
              <a:rPr lang="fr-FR" sz="2800" dirty="0">
                <a:solidFill>
                  <a:schemeClr val="tx1"/>
                </a:solidFill>
                <a:latin typeface="French Script MT" panose="03020402040607040605" pitchFamily="66" charset="0"/>
              </a:rPr>
              <a:t>Patent</a:t>
            </a:r>
          </a:p>
          <a:p>
            <a:r>
              <a:rPr lang="fr-FR" sz="2800" dirty="0">
                <a:solidFill>
                  <a:schemeClr val="tx1"/>
                </a:solidFill>
                <a:latin typeface="French Script MT" panose="03020402040607040605" pitchFamily="66" charset="0"/>
              </a:rPr>
              <a:t>Law</a:t>
            </a:r>
          </a:p>
        </p:txBody>
      </p:sp>
      <p:sp>
        <p:nvSpPr>
          <p:cNvPr id="12" name="Accolade fermante 11">
            <a:extLst>
              <a:ext uri="{FF2B5EF4-FFF2-40B4-BE49-F238E27FC236}">
                <a16:creationId xmlns:a16="http://schemas.microsoft.com/office/drawing/2014/main" id="{071F0494-64FC-4F88-B0D8-F1815875AB56}"/>
              </a:ext>
            </a:extLst>
          </p:cNvPr>
          <p:cNvSpPr/>
          <p:nvPr/>
        </p:nvSpPr>
        <p:spPr bwMode="auto">
          <a:xfrm>
            <a:off x="7088136" y="2459051"/>
            <a:ext cx="741612" cy="4120136"/>
          </a:xfrm>
          <a:prstGeom prst="rightBrace">
            <a:avLst>
              <a:gd name="adj1" fmla="val 108333"/>
              <a:gd name="adj2" fmla="val 49069"/>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615" tIns="49807" rIns="99615" bIns="49807" numCol="1" rtlCol="0" anchor="b" anchorCtr="0" compatLnSpc="1">
            <a:prstTxWarp prst="textNoShape">
              <a:avLst/>
            </a:prstTxWarp>
          </a:bodyPr>
          <a:lstStyle/>
          <a:p>
            <a:pPr marL="0" marR="0" indent="0" algn="l" defTabSz="955675" rtl="0" eaLnBrk="1" fontAlgn="base" latinLnBrk="0" hangingPunct="1">
              <a:lnSpc>
                <a:spcPct val="100000"/>
              </a:lnSpc>
              <a:spcBef>
                <a:spcPct val="0"/>
              </a:spcBef>
              <a:spcAft>
                <a:spcPct val="0"/>
              </a:spcAft>
              <a:buClrTx/>
              <a:buSzTx/>
              <a:buFontTx/>
              <a:buNone/>
              <a:tabLst/>
            </a:pPr>
            <a:endParaRPr kumimoji="0" lang="en-GB" sz="3400" b="1" i="0" u="none" strike="noStrike" cap="none" normalizeH="0" baseline="0">
              <a:ln>
                <a:noFill/>
              </a:ln>
              <a:solidFill>
                <a:srgbClr val="C8002C"/>
              </a:solidFill>
              <a:effectLst/>
              <a:latin typeface="Verdana" pitchFamily="34" charset="0"/>
            </a:endParaRPr>
          </a:p>
        </p:txBody>
      </p:sp>
      <p:sp>
        <p:nvSpPr>
          <p:cNvPr id="13" name="ZoneTexte 12">
            <a:extLst>
              <a:ext uri="{FF2B5EF4-FFF2-40B4-BE49-F238E27FC236}">
                <a16:creationId xmlns:a16="http://schemas.microsoft.com/office/drawing/2014/main" id="{484628FD-64D5-4EEC-832D-77D90F1A567C}"/>
              </a:ext>
            </a:extLst>
          </p:cNvPr>
          <p:cNvSpPr txBox="1"/>
          <p:nvPr/>
        </p:nvSpPr>
        <p:spPr>
          <a:xfrm>
            <a:off x="8075584" y="4147334"/>
            <a:ext cx="1128835" cy="615553"/>
          </a:xfrm>
          <a:prstGeom prst="rect">
            <a:avLst/>
          </a:prstGeom>
          <a:noFill/>
        </p:spPr>
        <p:txBody>
          <a:bodyPr wrap="none" rtlCol="0">
            <a:spAutoFit/>
          </a:bodyPr>
          <a:lstStyle/>
          <a:p>
            <a:r>
              <a:rPr lang="en-GB" dirty="0">
                <a:solidFill>
                  <a:srgbClr val="006600"/>
                </a:solidFill>
              </a:rPr>
              <a:t>SPC</a:t>
            </a:r>
          </a:p>
        </p:txBody>
      </p:sp>
    </p:spTree>
    <p:extLst>
      <p:ext uri="{BB962C8B-B14F-4D97-AF65-F5344CB8AC3E}">
        <p14:creationId xmlns:p14="http://schemas.microsoft.com/office/powerpoint/2010/main" val="67756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A7BAA629-F7E1-4227-BD80-0036F72D5715}" type="slidenum">
              <a:rPr lang="fr-FR" altLang="fr-FR"/>
              <a:pPr/>
              <a:t>2</a:t>
            </a:fld>
            <a:endParaRPr lang="fr-FR" altLang="fr-FR"/>
          </a:p>
        </p:txBody>
      </p:sp>
      <p:sp>
        <p:nvSpPr>
          <p:cNvPr id="2676738" name="Rectangle 2"/>
          <p:cNvSpPr>
            <a:spLocks noGrp="1" noChangeArrowheads="1"/>
          </p:cNvSpPr>
          <p:nvPr>
            <p:ph type="title"/>
          </p:nvPr>
        </p:nvSpPr>
        <p:spPr>
          <a:xfrm>
            <a:off x="1130142" y="1316039"/>
            <a:ext cx="8191368" cy="731837"/>
          </a:xfrm>
        </p:spPr>
        <p:txBody>
          <a:bodyPr/>
          <a:lstStyle/>
          <a:p>
            <a:pPr>
              <a:tabLst>
                <a:tab pos="446088" algn="l"/>
              </a:tabLst>
            </a:pPr>
            <a:r>
              <a:rPr lang="en-GB" altLang="fr-FR" sz="3200" dirty="0">
                <a:solidFill>
                  <a:srgbClr val="006600"/>
                </a:solidFill>
              </a:rPr>
              <a:t>Contents</a:t>
            </a:r>
          </a:p>
        </p:txBody>
      </p:sp>
      <p:sp>
        <p:nvSpPr>
          <p:cNvPr id="2676739" name="Rectangle 3"/>
          <p:cNvSpPr>
            <a:spLocks noGrp="1" noChangeArrowheads="1"/>
          </p:cNvSpPr>
          <p:nvPr>
            <p:ph type="body" idx="1"/>
          </p:nvPr>
        </p:nvSpPr>
        <p:spPr>
          <a:xfrm>
            <a:off x="1054233" y="2057401"/>
            <a:ext cx="8667750" cy="3971924"/>
          </a:xfrm>
        </p:spPr>
        <p:txBody>
          <a:bodyPr/>
          <a:lstStyle/>
          <a:p>
            <a:pPr marL="514350" indent="-514350" defTabSz="879475">
              <a:spcBef>
                <a:spcPts val="1000"/>
              </a:spcBef>
              <a:spcAft>
                <a:spcPts val="0"/>
              </a:spcAft>
              <a:buFont typeface="Wingdings" pitchFamily="2" charset="2"/>
              <a:buAutoNum type="arabicPeriod"/>
              <a:tabLst>
                <a:tab pos="804863" algn="l"/>
              </a:tabLst>
            </a:pPr>
            <a:r>
              <a:rPr lang="en-GB" altLang="fr-FR" sz="2000" dirty="0">
                <a:latin typeface="+mj-lt"/>
              </a:rPr>
              <a:t>Why a supplementary protection for pharmaceutical products?</a:t>
            </a:r>
          </a:p>
          <a:p>
            <a:pPr marL="514350" indent="-514350" defTabSz="879475">
              <a:spcBef>
                <a:spcPts val="1000"/>
              </a:spcBef>
              <a:spcAft>
                <a:spcPts val="0"/>
              </a:spcAft>
              <a:buFont typeface="Wingdings" pitchFamily="2" charset="2"/>
              <a:buAutoNum type="arabicPeriod"/>
              <a:tabLst>
                <a:tab pos="804863" algn="l"/>
              </a:tabLst>
            </a:pPr>
            <a:r>
              <a:rPr lang="en-GB" altLang="fr-FR" sz="2000" dirty="0">
                <a:latin typeface="+mj-lt"/>
              </a:rPr>
              <a:t>EU Regulation on SPCs for medicinal products, plant protection products and paediatric extension of SPC</a:t>
            </a:r>
          </a:p>
          <a:p>
            <a:pPr marL="514350" indent="-514350" defTabSz="879475">
              <a:spcBef>
                <a:spcPts val="1000"/>
              </a:spcBef>
              <a:spcAft>
                <a:spcPts val="0"/>
              </a:spcAft>
              <a:buFont typeface="Wingdings" pitchFamily="2" charset="2"/>
              <a:buAutoNum type="arabicPeriod"/>
              <a:tabLst>
                <a:tab pos="804863" algn="l"/>
              </a:tabLst>
            </a:pPr>
            <a:r>
              <a:rPr lang="en-GB" altLang="fr-FR" sz="2000" dirty="0">
                <a:latin typeface="+mj-lt"/>
              </a:rPr>
              <a:t>Formal conditions for obtaining an SPC</a:t>
            </a:r>
          </a:p>
          <a:p>
            <a:pPr marL="514350" indent="-514350" defTabSz="879475">
              <a:spcBef>
                <a:spcPts val="1000"/>
              </a:spcBef>
              <a:spcAft>
                <a:spcPts val="0"/>
              </a:spcAft>
              <a:buFont typeface="Wingdings" pitchFamily="2" charset="2"/>
              <a:buAutoNum type="arabicPeriod"/>
              <a:tabLst>
                <a:tab pos="804863" algn="l"/>
              </a:tabLst>
            </a:pPr>
            <a:r>
              <a:rPr lang="en-GB" altLang="fr-FR" sz="2000" dirty="0">
                <a:latin typeface="+mj-lt"/>
              </a:rPr>
              <a:t>Substantive conditions for obtaining an SPC</a:t>
            </a:r>
          </a:p>
          <a:p>
            <a:pPr marL="514350" indent="-514350" defTabSz="879475">
              <a:spcBef>
                <a:spcPts val="1000"/>
              </a:spcBef>
              <a:spcAft>
                <a:spcPts val="0"/>
              </a:spcAft>
              <a:buFont typeface="Wingdings" pitchFamily="2" charset="2"/>
              <a:buAutoNum type="arabicPeriod"/>
              <a:tabLst>
                <a:tab pos="804863" algn="l"/>
              </a:tabLst>
            </a:pPr>
            <a:endParaRPr lang="en-GB" altLang="fr-FR" sz="2000" dirty="0">
              <a:latin typeface="+mj-lt"/>
            </a:endParaRPr>
          </a:p>
          <a:p>
            <a:pPr marL="514350" indent="-514350" defTabSz="879475">
              <a:spcBef>
                <a:spcPts val="1000"/>
              </a:spcBef>
              <a:spcAft>
                <a:spcPts val="0"/>
              </a:spcAft>
              <a:buFont typeface="Wingdings" pitchFamily="2" charset="2"/>
              <a:buAutoNum type="arabicPeriod"/>
              <a:tabLst>
                <a:tab pos="804863" algn="l"/>
              </a:tabLst>
            </a:pPr>
            <a:endParaRPr lang="en-GB" altLang="fr-FR" sz="2000" dirty="0">
              <a:latin typeface="+mj-lt"/>
            </a:endParaRPr>
          </a:p>
          <a:p>
            <a:pPr marL="514350" indent="-514350" defTabSz="879475">
              <a:spcBef>
                <a:spcPts val="1000"/>
              </a:spcBef>
              <a:spcAft>
                <a:spcPts val="0"/>
              </a:spcAft>
              <a:buFont typeface="Wingdings" pitchFamily="2" charset="2"/>
              <a:buAutoNum type="arabicPeriod"/>
              <a:tabLst>
                <a:tab pos="804863" algn="l"/>
              </a:tabLst>
            </a:pPr>
            <a:endParaRPr lang="en-GB" altLang="fr-FR" sz="2000" dirty="0">
              <a:latin typeface="+mj-lt"/>
            </a:endParaRPr>
          </a:p>
          <a:p>
            <a:pPr marL="514350" indent="-514350" defTabSz="879475">
              <a:spcBef>
                <a:spcPts val="1000"/>
              </a:spcBef>
              <a:spcAft>
                <a:spcPts val="0"/>
              </a:spcAft>
              <a:buFont typeface="Wingdings" pitchFamily="2" charset="2"/>
              <a:buAutoNum type="arabicPeriod"/>
              <a:tabLst>
                <a:tab pos="804863" algn="l"/>
              </a:tabLst>
            </a:pPr>
            <a:r>
              <a:rPr lang="en-GB" altLang="fr-FR" sz="2000" dirty="0">
                <a:latin typeface="+mj-lt"/>
              </a:rPr>
              <a:t>Scope of the SPC</a:t>
            </a:r>
          </a:p>
          <a:p>
            <a:pPr marL="514350" indent="-514350" defTabSz="879475">
              <a:spcBef>
                <a:spcPts val="1000"/>
              </a:spcBef>
              <a:spcAft>
                <a:spcPts val="0"/>
              </a:spcAft>
              <a:buFont typeface="Wingdings" pitchFamily="2" charset="2"/>
              <a:buAutoNum type="arabicPeriod"/>
              <a:tabLst>
                <a:tab pos="804863" algn="l"/>
              </a:tabLst>
            </a:pPr>
            <a:r>
              <a:rPr lang="en-GB" altLang="fr-FR" sz="2000" dirty="0">
                <a:latin typeface="+mj-lt"/>
              </a:rPr>
              <a:t>Duration of the SPC</a:t>
            </a:r>
          </a:p>
        </p:txBody>
      </p:sp>
      <p:sp>
        <p:nvSpPr>
          <p:cNvPr id="2" name="Rectangle 1"/>
          <p:cNvSpPr/>
          <p:nvPr/>
        </p:nvSpPr>
        <p:spPr>
          <a:xfrm>
            <a:off x="1600197" y="4312264"/>
            <a:ext cx="7572377" cy="1277273"/>
          </a:xfrm>
          <a:prstGeom prst="rect">
            <a:avLst/>
          </a:prstGeom>
        </p:spPr>
        <p:txBody>
          <a:bodyPr wrap="square">
            <a:spAutoFit/>
          </a:bodyPr>
          <a:lstStyle/>
          <a:p>
            <a:pPr marL="342900" indent="-342900">
              <a:spcBef>
                <a:spcPts val="200"/>
              </a:spcBef>
              <a:spcAft>
                <a:spcPts val="0"/>
              </a:spcAft>
              <a:buFont typeface="+mj-lt"/>
              <a:buAutoNum type="alphaLcParenR"/>
            </a:pPr>
            <a:r>
              <a:rPr lang="en-GB" sz="1200" b="0" i="1" dirty="0">
                <a:solidFill>
                  <a:schemeClr val="tx1"/>
                </a:solidFill>
              </a:rPr>
              <a:t>the product is protected by a basic patent in force;</a:t>
            </a:r>
          </a:p>
          <a:p>
            <a:pPr marL="342900" indent="-342900">
              <a:spcBef>
                <a:spcPts val="200"/>
              </a:spcBef>
              <a:spcAft>
                <a:spcPts val="0"/>
              </a:spcAft>
              <a:buFont typeface="+mj-lt"/>
              <a:buAutoNum type="alphaLcParenR"/>
            </a:pPr>
            <a:r>
              <a:rPr lang="en-GB" sz="1200" b="0" i="1" dirty="0">
                <a:solidFill>
                  <a:schemeClr val="tx1"/>
                </a:solidFill>
              </a:rPr>
              <a:t>a valid authorisation to place the product on the market as a medicinal product has been granted;</a:t>
            </a:r>
          </a:p>
          <a:p>
            <a:pPr marL="342900" indent="-342900">
              <a:spcBef>
                <a:spcPts val="200"/>
              </a:spcBef>
              <a:spcAft>
                <a:spcPts val="0"/>
              </a:spcAft>
              <a:buFont typeface="+mj-lt"/>
              <a:buAutoNum type="alphaLcParenR"/>
            </a:pPr>
            <a:r>
              <a:rPr lang="en-GB" sz="1200" b="0" i="1" dirty="0">
                <a:solidFill>
                  <a:schemeClr val="tx1"/>
                </a:solidFill>
              </a:rPr>
              <a:t>the product has not already been the subject of a certificate;</a:t>
            </a:r>
          </a:p>
          <a:p>
            <a:pPr marL="342900" indent="-342900">
              <a:spcBef>
                <a:spcPts val="200"/>
              </a:spcBef>
              <a:spcAft>
                <a:spcPts val="0"/>
              </a:spcAft>
              <a:buFont typeface="+mj-lt"/>
              <a:buAutoNum type="alphaLcParenR"/>
            </a:pPr>
            <a:r>
              <a:rPr lang="en-GB" sz="1200" b="0" i="1" dirty="0">
                <a:solidFill>
                  <a:schemeClr val="tx1"/>
                </a:solidFill>
              </a:rPr>
              <a:t>the authorisation referred to in point (b) is the first auth­orisation to place the product on the market as a medicinal product</a:t>
            </a:r>
            <a:endParaRPr lang="fr-FR" sz="1200" b="0" dirty="0">
              <a:solidFill>
                <a:schemeClr val="tx1"/>
              </a:solidFill>
            </a:endParaRPr>
          </a:p>
        </p:txBody>
      </p:sp>
    </p:spTree>
    <p:extLst>
      <p:ext uri="{BB962C8B-B14F-4D97-AF65-F5344CB8AC3E}">
        <p14:creationId xmlns:p14="http://schemas.microsoft.com/office/powerpoint/2010/main" val="272789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2171939"/>
            <a:ext cx="6315075" cy="4238382"/>
          </a:xfrm>
          <a:prstGeom prst="rect">
            <a:avLst/>
          </a:prstGeom>
        </p:spPr>
      </p:pic>
      <p:sp>
        <p:nvSpPr>
          <p:cNvPr id="2" name="Titre 1"/>
          <p:cNvSpPr>
            <a:spLocks noGrp="1"/>
          </p:cNvSpPr>
          <p:nvPr>
            <p:ph type="title"/>
          </p:nvPr>
        </p:nvSpPr>
        <p:spPr/>
        <p:txBody>
          <a:bodyPr/>
          <a:lstStyle/>
          <a:p>
            <a:r>
              <a:rPr lang="en-GB" dirty="0"/>
              <a:t>SPC: a complex legal area</a:t>
            </a:r>
          </a:p>
        </p:txBody>
      </p:sp>
      <p:sp>
        <p:nvSpPr>
          <p:cNvPr id="3" name="Espace réservé du contenu 2"/>
          <p:cNvSpPr>
            <a:spLocks noGrp="1"/>
          </p:cNvSpPr>
          <p:nvPr>
            <p:ph idx="1"/>
          </p:nvPr>
        </p:nvSpPr>
        <p:spPr>
          <a:xfrm>
            <a:off x="1219208" y="2182826"/>
            <a:ext cx="6143618" cy="3679825"/>
          </a:xfrm>
        </p:spPr>
        <p:txBody>
          <a:bodyPr/>
          <a:lstStyle/>
          <a:p>
            <a:pPr marL="0" indent="0">
              <a:buNone/>
            </a:pPr>
            <a:r>
              <a:rPr lang="en-GB" b="1" dirty="0">
                <a:solidFill>
                  <a:schemeClr val="bg1"/>
                </a:solidFill>
              </a:rPr>
              <a:t>41 decisions of the Court of Justice of the European Union since 1992</a:t>
            </a:r>
            <a:br>
              <a:rPr lang="en-GB" b="1" dirty="0">
                <a:solidFill>
                  <a:schemeClr val="bg1"/>
                </a:solidFill>
              </a:rPr>
            </a:br>
            <a:r>
              <a:rPr lang="en-GB" b="1" dirty="0">
                <a:solidFill>
                  <a:schemeClr val="bg1"/>
                </a:solidFill>
              </a:rPr>
              <a:t>(21 referrals from UK courts)</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20</a:t>
            </a:fld>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871498" y="3219450"/>
            <a:ext cx="1948776" cy="2239182"/>
          </a:xfrm>
          <a:prstGeom prst="rect">
            <a:avLst/>
          </a:prstGeom>
        </p:spPr>
      </p:pic>
      <p:sp>
        <p:nvSpPr>
          <p:cNvPr id="9" name="ZoneTexte 8"/>
          <p:cNvSpPr txBox="1"/>
          <p:nvPr/>
        </p:nvSpPr>
        <p:spPr>
          <a:xfrm>
            <a:off x="6896100" y="5429246"/>
            <a:ext cx="2924175" cy="954107"/>
          </a:xfrm>
          <a:prstGeom prst="rect">
            <a:avLst/>
          </a:prstGeom>
          <a:noFill/>
        </p:spPr>
        <p:txBody>
          <a:bodyPr wrap="square" rtlCol="0">
            <a:spAutoFit/>
          </a:bodyPr>
          <a:lstStyle/>
          <a:p>
            <a:pPr algn="r"/>
            <a:r>
              <a:rPr lang="fr-FR" sz="2800" dirty="0">
                <a:solidFill>
                  <a:srgbClr val="006600"/>
                </a:solidFill>
              </a:rPr>
              <a:t>+ 7 cases </a:t>
            </a:r>
            <a:r>
              <a:rPr lang="fr-FR" sz="2800" dirty="0" err="1">
                <a:solidFill>
                  <a:srgbClr val="006600"/>
                </a:solidFill>
              </a:rPr>
              <a:t>pending</a:t>
            </a:r>
            <a:endParaRPr lang="fr-FR" sz="2800" dirty="0">
              <a:solidFill>
                <a:srgbClr val="006600"/>
              </a:solidFill>
            </a:endParaRPr>
          </a:p>
        </p:txBody>
      </p:sp>
      <p:pic>
        <p:nvPicPr>
          <p:cNvPr id="172034" name="Picture 2" descr="Résultat de recherche d'images pour &quot;pythie&quo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9896" y="1015999"/>
            <a:ext cx="1565604" cy="165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0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8568" y="958850"/>
            <a:ext cx="8419307" cy="1041400"/>
          </a:xfrm>
        </p:spPr>
        <p:txBody>
          <a:bodyPr/>
          <a:lstStyle/>
          <a:p>
            <a:r>
              <a:rPr lang="en-GB" dirty="0"/>
              <a:t>3. Formal conditions</a:t>
            </a:r>
            <a:br>
              <a:rPr lang="en-GB" dirty="0"/>
            </a:br>
            <a:r>
              <a:rPr lang="en-GB" dirty="0"/>
              <a:t> for obtaining an SPC</a:t>
            </a:r>
          </a:p>
        </p:txBody>
      </p:sp>
      <p:sp>
        <p:nvSpPr>
          <p:cNvPr id="3" name="Espace réservé du contenu 2"/>
          <p:cNvSpPr>
            <a:spLocks noGrp="1"/>
          </p:cNvSpPr>
          <p:nvPr>
            <p:ph idx="1"/>
          </p:nvPr>
        </p:nvSpPr>
        <p:spPr/>
        <p:txBody>
          <a:bodyPr/>
          <a:lstStyle/>
          <a:p>
            <a:r>
              <a:rPr lang="en-GB" dirty="0"/>
              <a:t>Who can file?</a:t>
            </a:r>
          </a:p>
          <a:p>
            <a:r>
              <a:rPr lang="en-GB" dirty="0"/>
              <a:t>When to file?</a:t>
            </a:r>
          </a:p>
          <a:p>
            <a:r>
              <a:rPr lang="en-GB" dirty="0"/>
              <a:t>Where to file?</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21</a:t>
            </a:fld>
            <a:endParaRPr lang="fr-FR"/>
          </a:p>
        </p:txBody>
      </p:sp>
    </p:spTree>
    <p:extLst>
      <p:ext uri="{BB962C8B-B14F-4D97-AF65-F5344CB8AC3E}">
        <p14:creationId xmlns:p14="http://schemas.microsoft.com/office/powerpoint/2010/main" val="87040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fld id="{E9DCA59C-19D2-4F3C-A26F-F6AD02A95920}" type="slidenum">
              <a:rPr lang="fr-FR" altLang="fr-FR"/>
              <a:pPr/>
              <a:t>22</a:t>
            </a:fld>
            <a:endParaRPr lang="fr-FR" altLang="fr-FR"/>
          </a:p>
        </p:txBody>
      </p:sp>
      <p:sp>
        <p:nvSpPr>
          <p:cNvPr id="2866178" name="Segnaposto numero diapositiva 4"/>
          <p:cNvSpPr txBox="1">
            <a:spLocks noGrp="1"/>
          </p:cNvSpPr>
          <p:nvPr/>
        </p:nvSpPr>
        <p:spPr bwMode="auto">
          <a:xfrm>
            <a:off x="7138856" y="6478589"/>
            <a:ext cx="2311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62" tIns="43830" rIns="87662" bIns="43830"/>
          <a:lstStyle>
            <a:lvl1pPr algn="l" defTabSz="879475" eaLnBrk="0" hangingPunct="0">
              <a:defRPr sz="2400">
                <a:solidFill>
                  <a:schemeClr val="tx1"/>
                </a:solidFill>
                <a:latin typeface="Times New Roman" pitchFamily="18" charset="0"/>
              </a:defRPr>
            </a:lvl1pPr>
            <a:lvl2pPr marL="37931725" indent="-37474525" algn="l" defTabSz="87947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r"/>
            <a:fld id="{2C738B0F-1B76-476C-A4C5-C4B81217326D}" type="slidenum">
              <a:rPr lang="fr-FR" altLang="fr-FR" sz="900" b="0">
                <a:latin typeface="Verdana" pitchFamily="34" charset="0"/>
                <a:ea typeface="ＭＳ Ｐゴシック" pitchFamily="34" charset="-128"/>
              </a:rPr>
              <a:pPr algn="r"/>
              <a:t>22</a:t>
            </a:fld>
            <a:endParaRPr lang="fr-FR" altLang="fr-FR" sz="900" b="0">
              <a:latin typeface="Verdana" pitchFamily="34" charset="0"/>
              <a:ea typeface="ＭＳ Ｐゴシック" pitchFamily="34" charset="-128"/>
            </a:endParaRPr>
          </a:p>
        </p:txBody>
      </p:sp>
      <p:sp>
        <p:nvSpPr>
          <p:cNvPr id="2866179" name="Rectangle 2"/>
          <p:cNvSpPr>
            <a:spLocks noGrp="1" noChangeArrowheads="1"/>
          </p:cNvSpPr>
          <p:nvPr>
            <p:ph type="title" idx="4294967295"/>
          </p:nvPr>
        </p:nvSpPr>
        <p:spPr/>
        <p:txBody>
          <a:bodyPr/>
          <a:lstStyle/>
          <a:p>
            <a:r>
              <a:rPr lang="en-GB" altLang="fr-FR" dirty="0"/>
              <a:t>Who </a:t>
            </a:r>
            <a:br>
              <a:rPr lang="en-GB" altLang="fr-FR" dirty="0"/>
            </a:br>
            <a:r>
              <a:rPr lang="en-GB" altLang="fr-FR" dirty="0"/>
              <a:t>can file the SPC?</a:t>
            </a:r>
          </a:p>
        </p:txBody>
      </p:sp>
      <p:sp>
        <p:nvSpPr>
          <p:cNvPr id="2866180" name="Rectangle 3"/>
          <p:cNvSpPr>
            <a:spLocks noGrp="1" noChangeArrowheads="1"/>
          </p:cNvSpPr>
          <p:nvPr>
            <p:ph type="body" idx="4294967295"/>
          </p:nvPr>
        </p:nvSpPr>
        <p:spPr>
          <a:xfrm>
            <a:off x="1183217" y="2417764"/>
            <a:ext cx="8349589" cy="3679825"/>
          </a:xfrm>
        </p:spPr>
        <p:txBody>
          <a:bodyPr/>
          <a:lstStyle/>
          <a:p>
            <a:pPr marL="0" indent="0">
              <a:buNone/>
            </a:pPr>
            <a:r>
              <a:rPr lang="en-GB" sz="2000" i="1" dirty="0"/>
              <a:t>Article 6 </a:t>
            </a:r>
            <a:r>
              <a:rPr lang="en-GB" sz="2000" b="1" dirty="0"/>
              <a:t>Entitlement to the certificate </a:t>
            </a:r>
            <a:endParaRPr lang="en-GB" sz="2000" dirty="0"/>
          </a:p>
          <a:p>
            <a:pPr>
              <a:buClr>
                <a:srgbClr val="006600"/>
              </a:buClr>
            </a:pPr>
            <a:r>
              <a:rPr lang="en-GB" sz="2000" i="1" dirty="0"/>
              <a:t>“The certificate shall be granted to the holder of the basic patent or his successor in title”.</a:t>
            </a:r>
            <a:r>
              <a:rPr lang="en-GB" altLang="fr-FR" sz="2000" i="1" dirty="0"/>
              <a:t> </a:t>
            </a:r>
          </a:p>
          <a:p>
            <a:pPr>
              <a:spcAft>
                <a:spcPts val="0"/>
              </a:spcAft>
              <a:buClr>
                <a:srgbClr val="006600"/>
              </a:buClr>
            </a:pPr>
            <a:r>
              <a:rPr lang="en-GB" altLang="fr-FR" sz="2000" dirty="0"/>
              <a:t>Patent holder vs. Marketing Authorization holder?</a:t>
            </a:r>
            <a:br>
              <a:rPr lang="en-GB" altLang="fr-FR" sz="2000" dirty="0"/>
            </a:br>
            <a:r>
              <a:rPr lang="en-GB" altLang="fr-FR" sz="2000" dirty="0"/>
              <a:t>When the basic patent and the Marketing Authorization are held by different entities, the patent proprietor may apply without the consent of the Marketing Authorization holder</a:t>
            </a:r>
            <a:br>
              <a:rPr lang="en-GB" altLang="fr-FR" sz="2000" dirty="0"/>
            </a:br>
            <a:r>
              <a:rPr lang="en-GB" altLang="fr-FR" sz="2000" dirty="0"/>
              <a:t>CJEU, Case C-181/95, 23/01/97, </a:t>
            </a:r>
            <a:r>
              <a:rPr lang="en-GB" altLang="fr-FR" sz="2000" b="1" dirty="0"/>
              <a:t>Biogen</a:t>
            </a:r>
            <a:r>
              <a:rPr lang="en-GB" altLang="fr-FR" sz="2000" dirty="0"/>
              <a:t> / </a:t>
            </a:r>
            <a:r>
              <a:rPr lang="en-GB" altLang="fr-FR" sz="2000" dirty="0" err="1"/>
              <a:t>Smithkline</a:t>
            </a:r>
            <a:r>
              <a:rPr lang="en-GB" altLang="fr-FR" sz="2000" dirty="0"/>
              <a:t>]</a:t>
            </a:r>
          </a:p>
        </p:txBody>
      </p:sp>
      <p:sp>
        <p:nvSpPr>
          <p:cNvPr id="2866181" name="Rectangle 4"/>
          <p:cNvSpPr>
            <a:spLocks noChangeArrowheads="1"/>
          </p:cNvSpPr>
          <p:nvPr/>
        </p:nvSpPr>
        <p:spPr bwMode="auto">
          <a:xfrm>
            <a:off x="1092069" y="970043"/>
            <a:ext cx="201240" cy="6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615" tIns="49807" rIns="99615" bIns="49807" anchor="b">
            <a:spAutoFit/>
          </a:bodyPr>
          <a:lstStyle>
            <a:lvl1pPr algn="l" eaLnBrk="0" hangingPunct="0">
              <a:defRPr sz="2400">
                <a:solidFill>
                  <a:schemeClr val="tx1"/>
                </a:solidFill>
                <a:latin typeface="Times New Roman" pitchFamily="18" charset="0"/>
              </a:defRPr>
            </a:lvl1pPr>
            <a:lvl2pPr marL="37931725" indent="-37474525" algn="l"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fr-FR" sz="3400">
              <a:solidFill>
                <a:srgbClr val="C8002C"/>
              </a:solidFill>
              <a:latin typeface="Verdana" pitchFamily="34" charset="0"/>
              <a:ea typeface="ＭＳ Ｐゴシック" pitchFamily="34" charset="-128"/>
            </a:endParaRPr>
          </a:p>
        </p:txBody>
      </p:sp>
    </p:spTree>
    <p:extLst>
      <p:ext uri="{BB962C8B-B14F-4D97-AF65-F5344CB8AC3E}">
        <p14:creationId xmlns:p14="http://schemas.microsoft.com/office/powerpoint/2010/main" val="385178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When </a:t>
            </a:r>
            <a:br>
              <a:rPr lang="en-GB" dirty="0"/>
            </a:br>
            <a:r>
              <a:rPr lang="en-GB" dirty="0"/>
              <a:t>the SPC application should be filed?</a:t>
            </a:r>
          </a:p>
        </p:txBody>
      </p:sp>
      <p:sp>
        <p:nvSpPr>
          <p:cNvPr id="3" name="Espace réservé du contenu 2"/>
          <p:cNvSpPr>
            <a:spLocks noGrp="1"/>
          </p:cNvSpPr>
          <p:nvPr>
            <p:ph idx="1"/>
          </p:nvPr>
        </p:nvSpPr>
        <p:spPr/>
        <p:txBody>
          <a:bodyPr/>
          <a:lstStyle/>
          <a:p>
            <a:pPr marL="0" indent="0">
              <a:buNone/>
            </a:pPr>
            <a:r>
              <a:rPr lang="en-GB" i="1" dirty="0"/>
              <a:t>Article 7 </a:t>
            </a:r>
            <a:r>
              <a:rPr lang="en-GB" b="1" dirty="0"/>
              <a:t>Application for a certificate</a:t>
            </a:r>
            <a:endParaRPr lang="en-GB" dirty="0"/>
          </a:p>
          <a:p>
            <a:pPr marL="0" indent="0">
              <a:buNone/>
            </a:pPr>
            <a:r>
              <a:rPr lang="en-GB" dirty="0"/>
              <a:t>“</a:t>
            </a:r>
            <a:r>
              <a:rPr lang="en-GB" i="1" dirty="0"/>
              <a:t>The application for a certificate shall be lodged within six months of the date on which the authorization referred to in Article 3(b) to place the product on the market as a medicinal product was granted</a:t>
            </a:r>
            <a:r>
              <a:rPr lang="en-GB" dirty="0"/>
              <a:t>”.</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23</a:t>
            </a:fld>
            <a:endParaRPr lang="fr-FR"/>
          </a:p>
        </p:txBody>
      </p:sp>
    </p:spTree>
    <p:extLst>
      <p:ext uri="{BB962C8B-B14F-4D97-AF65-F5344CB8AC3E}">
        <p14:creationId xmlns:p14="http://schemas.microsoft.com/office/powerpoint/2010/main" val="1162343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1400" dirty="0"/>
              <a:t>When the SPC application should be filed?</a:t>
            </a:r>
            <a:br>
              <a:rPr lang="en-GB" sz="1400" dirty="0"/>
            </a:br>
            <a:r>
              <a:rPr lang="en-GB" sz="3200" dirty="0"/>
              <a:t>The Liechtenstein case</a:t>
            </a:r>
          </a:p>
        </p:txBody>
      </p:sp>
      <p:sp>
        <p:nvSpPr>
          <p:cNvPr id="3" name="Espace réservé du contenu 2"/>
          <p:cNvSpPr>
            <a:spLocks noGrp="1"/>
          </p:cNvSpPr>
          <p:nvPr>
            <p:ph idx="1"/>
          </p:nvPr>
        </p:nvSpPr>
        <p:spPr>
          <a:xfrm>
            <a:off x="1238257" y="2297126"/>
            <a:ext cx="8182769" cy="3679825"/>
          </a:xfrm>
        </p:spPr>
        <p:txBody>
          <a:bodyPr/>
          <a:lstStyle/>
          <a:p>
            <a:pPr marL="0" indent="0">
              <a:buNone/>
            </a:pPr>
            <a:r>
              <a:rPr lang="en-GB" sz="2000" dirty="0"/>
              <a:t>“</a:t>
            </a:r>
            <a:r>
              <a:rPr lang="en-GB" sz="2000" i="1" dirty="0"/>
              <a:t>In so far as an authorisation to place a medicinal product on the market issued by the Swiss authorities and automatically recognised by the Principality of Liechtenstein under that State’s legislation is </a:t>
            </a:r>
            <a:r>
              <a:rPr lang="en-GB" sz="2000" b="1" i="1" dirty="0"/>
              <a:t>the first authorisation to place that product on the market in one of the States of the European Economic Area</a:t>
            </a:r>
            <a:r>
              <a:rPr lang="en-GB" sz="2000" i="1" dirty="0"/>
              <a:t>, it constitutes the first authorisation to place the product on the market within the meaning of Article 13 of Council Regulation (EEC) № 1768/92 of 18 June 1992 concerning the creation of a supplementary protection certificate for medicinal products, as it is to be read for the purposes of the application of the Agreement on the European Economic Area</a:t>
            </a:r>
            <a:r>
              <a:rPr lang="en-GB" sz="2000" dirty="0"/>
              <a:t>”</a:t>
            </a:r>
          </a:p>
          <a:p>
            <a:pPr marL="0" lvl="1" indent="0">
              <a:buClr>
                <a:srgbClr val="C8002C"/>
              </a:buClr>
              <a:buNone/>
            </a:pPr>
            <a:r>
              <a:rPr lang="en-GB" altLang="fr-FR" sz="1600" dirty="0"/>
              <a:t>CJEU, Case C-181/95, 21/04/2005, </a:t>
            </a:r>
            <a:r>
              <a:rPr lang="en-GB" altLang="fr-FR" sz="1600" b="1" dirty="0"/>
              <a:t>Novartis</a:t>
            </a:r>
            <a:r>
              <a:rPr lang="en-GB" altLang="fr-FR" sz="1600" dirty="0"/>
              <a:t> </a:t>
            </a:r>
            <a:r>
              <a:rPr lang="en-GB" sz="1600" dirty="0"/>
              <a:t>C-207/03 and C-252/03</a:t>
            </a:r>
            <a:endParaRPr lang="en-GB" altLang="fr-FR" sz="1600" dirty="0"/>
          </a:p>
          <a:p>
            <a:pPr marL="0" indent="0">
              <a:buNone/>
            </a:pPr>
            <a:endParaRPr lang="en-GB" sz="2000" dirty="0"/>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24</a:t>
            </a:fld>
            <a:endParaRPr lang="fr-FR"/>
          </a:p>
        </p:txBody>
      </p:sp>
    </p:spTree>
    <p:extLst>
      <p:ext uri="{BB962C8B-B14F-4D97-AF65-F5344CB8AC3E}">
        <p14:creationId xmlns:p14="http://schemas.microsoft.com/office/powerpoint/2010/main" val="1424586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Where </a:t>
            </a:r>
            <a:br>
              <a:rPr lang="en-GB" dirty="0"/>
            </a:br>
            <a:r>
              <a:rPr lang="en-GB" dirty="0"/>
              <a:t>the SPC application should be filed?</a:t>
            </a:r>
          </a:p>
        </p:txBody>
      </p:sp>
      <p:sp>
        <p:nvSpPr>
          <p:cNvPr id="3" name="Espace réservé du contenu 2"/>
          <p:cNvSpPr>
            <a:spLocks noGrp="1"/>
          </p:cNvSpPr>
          <p:nvPr>
            <p:ph idx="1"/>
          </p:nvPr>
        </p:nvSpPr>
        <p:spPr>
          <a:xfrm>
            <a:off x="1238257" y="2211401"/>
            <a:ext cx="8182769" cy="3679825"/>
          </a:xfrm>
        </p:spPr>
        <p:txBody>
          <a:bodyPr/>
          <a:lstStyle/>
          <a:p>
            <a:pPr>
              <a:spcBef>
                <a:spcPts val="1200"/>
              </a:spcBef>
              <a:spcAft>
                <a:spcPts val="0"/>
              </a:spcAft>
            </a:pPr>
            <a:r>
              <a:rPr lang="en-GB" altLang="fr-FR" sz="2400" dirty="0"/>
              <a:t>One application for each Member State where an SPC is requested; t</a:t>
            </a:r>
            <a:r>
              <a:rPr lang="en-GB" sz="2400" dirty="0"/>
              <a:t>he SPC applications must be filed in the respective national patent offices:</a:t>
            </a:r>
            <a:r>
              <a:rPr lang="en-GB" altLang="fr-FR" sz="2400" dirty="0"/>
              <a:t> </a:t>
            </a:r>
          </a:p>
          <a:p>
            <a:pPr lvl="1">
              <a:spcBef>
                <a:spcPts val="600"/>
              </a:spcBef>
              <a:spcAft>
                <a:spcPts val="0"/>
              </a:spcAft>
            </a:pPr>
            <a:r>
              <a:rPr lang="en-GB" altLang="fr-FR" sz="2000" dirty="0" err="1"/>
              <a:t>Deutsches</a:t>
            </a:r>
            <a:r>
              <a:rPr lang="en-GB" altLang="fr-FR" sz="2000" dirty="0"/>
              <a:t> Patent- und </a:t>
            </a:r>
            <a:r>
              <a:rPr lang="en-GB" altLang="fr-FR" sz="2000" dirty="0" err="1"/>
              <a:t>Markenamt</a:t>
            </a:r>
            <a:r>
              <a:rPr lang="en-GB" altLang="fr-FR" sz="2000" dirty="0"/>
              <a:t> for DE SPC </a:t>
            </a:r>
          </a:p>
          <a:p>
            <a:pPr lvl="1">
              <a:spcBef>
                <a:spcPts val="600"/>
              </a:spcBef>
              <a:spcAft>
                <a:spcPts val="0"/>
              </a:spcAft>
            </a:pPr>
            <a:r>
              <a:rPr lang="en-US" altLang="fr-FR" sz="2000" dirty="0"/>
              <a:t>United Kingdom Intellectual Property Office for </a:t>
            </a:r>
            <a:r>
              <a:rPr lang="en-GB" altLang="fr-FR" sz="2000" dirty="0"/>
              <a:t>UK SPC</a:t>
            </a:r>
          </a:p>
          <a:p>
            <a:pPr lvl="1">
              <a:spcBef>
                <a:spcPts val="600"/>
              </a:spcBef>
              <a:spcAft>
                <a:spcPts val="0"/>
              </a:spcAft>
            </a:pPr>
            <a:r>
              <a:rPr lang="en-GB" altLang="fr-FR" sz="2000" dirty="0" err="1"/>
              <a:t>Institut</a:t>
            </a:r>
            <a:r>
              <a:rPr lang="en-GB" altLang="fr-FR" sz="2000" dirty="0"/>
              <a:t> National de la </a:t>
            </a:r>
            <a:r>
              <a:rPr lang="en-GB" altLang="fr-FR" sz="2000" dirty="0" err="1"/>
              <a:t>propriété</a:t>
            </a:r>
            <a:r>
              <a:rPr lang="en-GB" altLang="fr-FR" sz="2000" dirty="0"/>
              <a:t> </a:t>
            </a:r>
            <a:r>
              <a:rPr lang="en-GB" altLang="fr-FR" sz="2000" dirty="0" err="1"/>
              <a:t>industrielle</a:t>
            </a:r>
            <a:r>
              <a:rPr lang="en-GB" altLang="fr-FR" sz="2000" dirty="0"/>
              <a:t> for FR SPC</a:t>
            </a:r>
          </a:p>
          <a:p>
            <a:pPr lvl="1">
              <a:spcBef>
                <a:spcPts val="600"/>
              </a:spcBef>
              <a:spcAft>
                <a:spcPts val="0"/>
              </a:spcAft>
            </a:pPr>
            <a:r>
              <a:rPr lang="fr-FR" altLang="fr-FR" sz="2000" dirty="0" err="1"/>
              <a:t>Octrooicentrum</a:t>
            </a:r>
            <a:r>
              <a:rPr lang="fr-FR" altLang="fr-FR" sz="2000" dirty="0"/>
              <a:t> Nederland for </a:t>
            </a:r>
            <a:r>
              <a:rPr lang="en-GB" altLang="fr-FR" sz="2000" dirty="0"/>
              <a:t>NL SPC…</a:t>
            </a:r>
          </a:p>
          <a:p>
            <a:pPr>
              <a:spcBef>
                <a:spcPts val="1200"/>
              </a:spcBef>
              <a:spcAft>
                <a:spcPts val="0"/>
              </a:spcAft>
            </a:pPr>
            <a:r>
              <a:rPr lang="en-GB" sz="2400" dirty="0"/>
              <a:t>No European SPC (Unitary SPC) at the moment </a:t>
            </a:r>
            <a:br>
              <a:rPr lang="en-GB" sz="2400" dirty="0"/>
            </a:br>
            <a:r>
              <a:rPr lang="en-GB" sz="2000" dirty="0"/>
              <a:t>(work in progress; public consultation launched 12 October 2017 by EU Commission)</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25</a:t>
            </a:fld>
            <a:endParaRPr lang="fr-FR"/>
          </a:p>
        </p:txBody>
      </p:sp>
    </p:spTree>
    <p:extLst>
      <p:ext uri="{BB962C8B-B14F-4D97-AF65-F5344CB8AC3E}">
        <p14:creationId xmlns:p14="http://schemas.microsoft.com/office/powerpoint/2010/main" val="267287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8569" y="1006475"/>
            <a:ext cx="8191368" cy="1041400"/>
          </a:xfrm>
        </p:spPr>
        <p:txBody>
          <a:bodyPr/>
          <a:lstStyle/>
          <a:p>
            <a:r>
              <a:rPr lang="en-GB" dirty="0"/>
              <a:t>4. Substantive conditions</a:t>
            </a:r>
            <a:br>
              <a:rPr lang="en-GB" dirty="0"/>
            </a:br>
            <a:r>
              <a:rPr lang="en-GB" dirty="0"/>
              <a:t> for obtaining an SPC</a:t>
            </a:r>
          </a:p>
        </p:txBody>
      </p:sp>
      <p:sp>
        <p:nvSpPr>
          <p:cNvPr id="3" name="Espace réservé du contenu 2"/>
          <p:cNvSpPr>
            <a:spLocks noGrp="1"/>
          </p:cNvSpPr>
          <p:nvPr>
            <p:ph idx="1"/>
          </p:nvPr>
        </p:nvSpPr>
        <p:spPr/>
        <p:txBody>
          <a:bodyPr/>
          <a:lstStyle/>
          <a:p>
            <a:pPr marL="0" lvl="0" indent="0">
              <a:spcBef>
                <a:spcPts val="1200"/>
              </a:spcBef>
              <a:spcAft>
                <a:spcPts val="0"/>
              </a:spcAft>
              <a:buNone/>
            </a:pPr>
            <a:r>
              <a:rPr lang="en-GB" altLang="fr-FR" sz="1800" b="1" dirty="0">
                <a:ea typeface="+mj-ea"/>
                <a:cs typeface="+mj-cs"/>
              </a:rPr>
              <a:t>Regulation (EC) </a:t>
            </a:r>
            <a:r>
              <a:rPr lang="en-GB" sz="1800" b="1" dirty="0"/>
              <a:t>№ </a:t>
            </a:r>
            <a:r>
              <a:rPr lang="en-GB" altLang="fr-FR" sz="1800" b="1" dirty="0">
                <a:ea typeface="+mj-ea"/>
                <a:cs typeface="+mj-cs"/>
              </a:rPr>
              <a:t>469/2009</a:t>
            </a:r>
            <a:br>
              <a:rPr lang="en-GB" altLang="fr-FR" sz="1800" b="1" dirty="0">
                <a:ea typeface="+mj-ea"/>
                <a:cs typeface="+mj-cs"/>
              </a:rPr>
            </a:br>
            <a:r>
              <a:rPr lang="en-GB" sz="1800" b="1" dirty="0">
                <a:ea typeface="+mj-ea"/>
                <a:cs typeface="+mj-cs"/>
              </a:rPr>
              <a:t>Article 3 Conditions for obtaining a certificate</a:t>
            </a:r>
            <a:endParaRPr lang="en-GB" sz="1800" i="1" dirty="0"/>
          </a:p>
          <a:p>
            <a:pPr marL="342900" lvl="0" indent="-342900">
              <a:spcBef>
                <a:spcPts val="1200"/>
              </a:spcBef>
              <a:spcAft>
                <a:spcPts val="0"/>
              </a:spcAft>
              <a:buFont typeface="+mj-lt"/>
              <a:buAutoNum type="alphaLcParenR"/>
            </a:pPr>
            <a:r>
              <a:rPr lang="en-GB" sz="1800" i="1" dirty="0">
                <a:solidFill>
                  <a:srgbClr val="000000"/>
                </a:solidFill>
              </a:rPr>
              <a:t>the product is protected by a basic patent in force;</a:t>
            </a:r>
          </a:p>
          <a:p>
            <a:pPr marL="342900" lvl="0" indent="-342900">
              <a:spcBef>
                <a:spcPts val="1200"/>
              </a:spcBef>
              <a:spcAft>
                <a:spcPts val="0"/>
              </a:spcAft>
              <a:buFont typeface="+mj-lt"/>
              <a:buAutoNum type="alphaLcParenR"/>
            </a:pPr>
            <a:r>
              <a:rPr lang="en-GB" sz="1800" i="1" dirty="0">
                <a:solidFill>
                  <a:srgbClr val="000000"/>
                </a:solidFill>
              </a:rPr>
              <a:t>a valid authorisation to place the product on the market as a medicinal product has been granted;</a:t>
            </a:r>
          </a:p>
          <a:p>
            <a:pPr marL="342900" lvl="0" indent="-342900">
              <a:spcBef>
                <a:spcPts val="1200"/>
              </a:spcBef>
              <a:spcAft>
                <a:spcPts val="0"/>
              </a:spcAft>
              <a:buFont typeface="+mj-lt"/>
              <a:buAutoNum type="alphaLcParenR"/>
            </a:pPr>
            <a:r>
              <a:rPr lang="en-GB" sz="1800" i="1" dirty="0">
                <a:solidFill>
                  <a:srgbClr val="000000"/>
                </a:solidFill>
              </a:rPr>
              <a:t>the product has not already been the subject of a certificate;</a:t>
            </a:r>
          </a:p>
          <a:p>
            <a:pPr marL="342900" lvl="0" indent="-342900">
              <a:spcBef>
                <a:spcPts val="1200"/>
              </a:spcBef>
              <a:spcAft>
                <a:spcPts val="0"/>
              </a:spcAft>
              <a:buFont typeface="+mj-lt"/>
              <a:buAutoNum type="alphaLcParenR"/>
            </a:pPr>
            <a:r>
              <a:rPr lang="en-GB" sz="1800" i="1" dirty="0">
                <a:solidFill>
                  <a:srgbClr val="000000"/>
                </a:solidFill>
              </a:rPr>
              <a:t>the authorisation referred to in point (b) is the first auth­orisation to place the product on the market as a medicinal product.</a:t>
            </a:r>
            <a:endParaRPr lang="fr-FR" dirty="0"/>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26</a:t>
            </a:fld>
            <a:endParaRPr lang="fr-FR"/>
          </a:p>
        </p:txBody>
      </p:sp>
    </p:spTree>
    <p:extLst>
      <p:ext uri="{BB962C8B-B14F-4D97-AF65-F5344CB8AC3E}">
        <p14:creationId xmlns:p14="http://schemas.microsoft.com/office/powerpoint/2010/main" val="2076866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C7E2068F-3F30-4126-990B-2722E0C8C780}" type="slidenum">
              <a:rPr lang="fr-FR" altLang="fr-FR"/>
              <a:pPr/>
              <a:t>27</a:t>
            </a:fld>
            <a:endParaRPr lang="fr-FR" altLang="fr-FR"/>
          </a:p>
        </p:txBody>
      </p:sp>
      <p:sp>
        <p:nvSpPr>
          <p:cNvPr id="2808834" name="Rectangle 2"/>
          <p:cNvSpPr>
            <a:spLocks noGrp="1" noChangeArrowheads="1"/>
          </p:cNvSpPr>
          <p:nvPr>
            <p:ph type="title"/>
          </p:nvPr>
        </p:nvSpPr>
        <p:spPr/>
        <p:txBody>
          <a:bodyPr/>
          <a:lstStyle/>
          <a:p>
            <a:r>
              <a:rPr lang="en-GB" altLang="fr-FR" sz="2800" dirty="0"/>
              <a:t>Medicinal products</a:t>
            </a:r>
          </a:p>
        </p:txBody>
      </p:sp>
      <p:sp>
        <p:nvSpPr>
          <p:cNvPr id="2808836" name="Rectangle 4"/>
          <p:cNvSpPr>
            <a:spLocks noChangeArrowheads="1"/>
          </p:cNvSpPr>
          <p:nvPr/>
        </p:nvSpPr>
        <p:spPr bwMode="auto">
          <a:xfrm>
            <a:off x="1238250" y="2344739"/>
            <a:ext cx="8182769"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97" tIns="47746" rIns="95497" bIns="47746"/>
          <a:lstStyle>
            <a:lvl1pPr marL="358775" indent="-358775" algn="l" defTabSz="955675">
              <a:spcBef>
                <a:spcPct val="50000"/>
              </a:spcBef>
              <a:spcAft>
                <a:spcPct val="50000"/>
              </a:spcAft>
              <a:buClr>
                <a:srgbClr val="C8002C"/>
              </a:buClr>
              <a:buFont typeface="Wingdings" pitchFamily="2" charset="2"/>
              <a:buChar char="n"/>
              <a:defRPr sz="2700">
                <a:solidFill>
                  <a:schemeClr val="tx1"/>
                </a:solidFill>
                <a:latin typeface="Verdana" pitchFamily="34" charset="0"/>
              </a:defRPr>
            </a:lvl1pPr>
            <a:lvl2pPr marL="817563" indent="-279400" algn="l" defTabSz="955675">
              <a:spcBef>
                <a:spcPct val="50000"/>
              </a:spcBef>
              <a:spcAft>
                <a:spcPct val="50000"/>
              </a:spcAft>
              <a:buClr>
                <a:srgbClr val="DB0029"/>
              </a:buClr>
              <a:buFont typeface="Webdings" pitchFamily="18" charset="2"/>
              <a:buChar char="4"/>
              <a:defRPr sz="2300">
                <a:solidFill>
                  <a:schemeClr val="tx1"/>
                </a:solidFill>
                <a:latin typeface="Verdana" pitchFamily="34" charset="0"/>
              </a:defRPr>
            </a:lvl2pPr>
            <a:lvl3pPr marL="1173163" indent="-176213" algn="l" defTabSz="955675">
              <a:spcBef>
                <a:spcPct val="50000"/>
              </a:spcBef>
              <a:spcAft>
                <a:spcPct val="50000"/>
              </a:spcAft>
              <a:buFont typeface="Webdings" pitchFamily="18" charset="2"/>
              <a:buChar char="4"/>
              <a:defRPr sz="1900">
                <a:solidFill>
                  <a:schemeClr val="tx1"/>
                </a:solidFill>
                <a:latin typeface="Verdana" pitchFamily="34" charset="0"/>
              </a:defRPr>
            </a:lvl3pPr>
            <a:lvl4pPr marL="1676400" indent="-239713" algn="l" defTabSz="955675">
              <a:spcBef>
                <a:spcPct val="20000"/>
              </a:spcBef>
              <a:buChar char="–"/>
              <a:defRPr sz="2100">
                <a:solidFill>
                  <a:schemeClr val="tx1"/>
                </a:solidFill>
                <a:latin typeface="Times" pitchFamily="18" charset="0"/>
              </a:defRPr>
            </a:lvl4pPr>
            <a:lvl5pPr marL="2155825" indent="-239713" algn="l" defTabSz="955675">
              <a:spcBef>
                <a:spcPct val="20000"/>
              </a:spcBef>
              <a:buChar char="»"/>
              <a:defRPr sz="2100">
                <a:solidFill>
                  <a:schemeClr val="tx1"/>
                </a:solidFill>
                <a:latin typeface="Times" pitchFamily="18" charset="0"/>
              </a:defRPr>
            </a:lvl5pPr>
            <a:lvl6pPr marL="2613025" indent="-239713" defTabSz="955675" fontAlgn="base">
              <a:spcBef>
                <a:spcPct val="20000"/>
              </a:spcBef>
              <a:spcAft>
                <a:spcPct val="0"/>
              </a:spcAft>
              <a:buChar char="»"/>
              <a:defRPr sz="2100">
                <a:solidFill>
                  <a:schemeClr val="tx1"/>
                </a:solidFill>
                <a:latin typeface="Times" pitchFamily="18" charset="0"/>
              </a:defRPr>
            </a:lvl6pPr>
            <a:lvl7pPr marL="3070225" indent="-239713" defTabSz="955675" fontAlgn="base">
              <a:spcBef>
                <a:spcPct val="20000"/>
              </a:spcBef>
              <a:spcAft>
                <a:spcPct val="0"/>
              </a:spcAft>
              <a:buChar char="»"/>
              <a:defRPr sz="2100">
                <a:solidFill>
                  <a:schemeClr val="tx1"/>
                </a:solidFill>
                <a:latin typeface="Times" pitchFamily="18" charset="0"/>
              </a:defRPr>
            </a:lvl7pPr>
            <a:lvl8pPr marL="3527425" indent="-239713" defTabSz="955675" fontAlgn="base">
              <a:spcBef>
                <a:spcPct val="20000"/>
              </a:spcBef>
              <a:spcAft>
                <a:spcPct val="0"/>
              </a:spcAft>
              <a:buChar char="»"/>
              <a:defRPr sz="2100">
                <a:solidFill>
                  <a:schemeClr val="tx1"/>
                </a:solidFill>
                <a:latin typeface="Times" pitchFamily="18" charset="0"/>
              </a:defRPr>
            </a:lvl8pPr>
            <a:lvl9pPr marL="3984625" indent="-239713" defTabSz="955675" fontAlgn="base">
              <a:spcBef>
                <a:spcPct val="20000"/>
              </a:spcBef>
              <a:spcAft>
                <a:spcPct val="0"/>
              </a:spcAft>
              <a:buChar char="»"/>
              <a:defRPr sz="2100">
                <a:solidFill>
                  <a:schemeClr val="tx1"/>
                </a:solidFill>
                <a:latin typeface="Times" pitchFamily="18" charset="0"/>
              </a:defRPr>
            </a:lvl9pPr>
          </a:lstStyle>
          <a:p>
            <a:pPr>
              <a:spcBef>
                <a:spcPts val="1200"/>
              </a:spcBef>
              <a:spcAft>
                <a:spcPts val="0"/>
              </a:spcAft>
              <a:buClr>
                <a:srgbClr val="006600"/>
              </a:buClr>
            </a:pPr>
            <a:r>
              <a:rPr lang="en-GB" altLang="fr-FR" sz="2000" b="0" dirty="0"/>
              <a:t>Drugs</a:t>
            </a:r>
          </a:p>
          <a:p>
            <a:pPr>
              <a:spcBef>
                <a:spcPts val="1200"/>
              </a:spcBef>
              <a:spcAft>
                <a:spcPts val="0"/>
              </a:spcAft>
              <a:buClr>
                <a:srgbClr val="006600"/>
              </a:buClr>
            </a:pPr>
            <a:r>
              <a:rPr lang="en-GB" altLang="fr-FR" sz="2000" b="0" dirty="0"/>
              <a:t>Vaccines</a:t>
            </a:r>
          </a:p>
          <a:p>
            <a:pPr>
              <a:spcBef>
                <a:spcPts val="1200"/>
              </a:spcBef>
              <a:spcAft>
                <a:spcPts val="0"/>
              </a:spcAft>
              <a:buClr>
                <a:srgbClr val="006600"/>
              </a:buClr>
            </a:pPr>
            <a:r>
              <a:rPr lang="en-GB" altLang="fr-FR" sz="2000" b="0" dirty="0"/>
              <a:t>Diagnosis products acting </a:t>
            </a:r>
            <a:r>
              <a:rPr lang="en-GB" altLang="fr-FR" sz="2000" b="0" i="1" dirty="0"/>
              <a:t>in vivo</a:t>
            </a:r>
            <a:r>
              <a:rPr lang="en-GB" altLang="fr-FR" sz="2000" b="0" dirty="0"/>
              <a:t> </a:t>
            </a:r>
            <a:br>
              <a:rPr lang="en-GB" altLang="fr-FR" sz="2000" b="0" dirty="0"/>
            </a:br>
            <a:r>
              <a:rPr lang="en-GB" altLang="fr-FR" sz="2000" b="0" dirty="0"/>
              <a:t>(no SPC for product acting </a:t>
            </a:r>
            <a:r>
              <a:rPr lang="en-GB" altLang="fr-FR" sz="2000" b="0" i="1" dirty="0"/>
              <a:t>in vitro</a:t>
            </a:r>
            <a:r>
              <a:rPr lang="en-GB" altLang="fr-FR" sz="2000" b="0" dirty="0"/>
              <a:t>)</a:t>
            </a:r>
          </a:p>
          <a:p>
            <a:pPr>
              <a:spcBef>
                <a:spcPts val="1200"/>
              </a:spcBef>
              <a:spcAft>
                <a:spcPts val="0"/>
              </a:spcAft>
              <a:buClr>
                <a:srgbClr val="006600"/>
              </a:buClr>
            </a:pPr>
            <a:r>
              <a:rPr lang="en-GB" altLang="fr-FR" sz="2000" b="0" dirty="0"/>
              <a:t>Medical device: SPC not available except when the medical device includes an active medicinal product</a:t>
            </a:r>
            <a:br>
              <a:rPr lang="en-GB" altLang="fr-FR" sz="2000" b="0" dirty="0"/>
            </a:br>
            <a:r>
              <a:rPr lang="en-GB" altLang="fr-FR" sz="2000" b="0" dirty="0"/>
              <a:t>However a stent coated with a drug is not eligible for a SPC when the drug was </a:t>
            </a:r>
            <a:r>
              <a:rPr lang="en-US" sz="2000" b="0" dirty="0"/>
              <a:t>not assessed as a medicinal product, but was assessed, for intended use as an accessory of the medical device</a:t>
            </a:r>
            <a:endParaRPr lang="en-GB" altLang="fr-FR" sz="2000" b="0" dirty="0"/>
          </a:p>
          <a:p>
            <a:pPr marL="0" indent="0">
              <a:spcBef>
                <a:spcPts val="600"/>
              </a:spcBef>
              <a:spcAft>
                <a:spcPts val="0"/>
              </a:spcAft>
              <a:buClr>
                <a:srgbClr val="006600"/>
              </a:buClr>
              <a:buNone/>
              <a:tabLst>
                <a:tab pos="357188" algn="l"/>
              </a:tabLst>
            </a:pPr>
            <a:r>
              <a:rPr lang="en-US" altLang="fr-FR" sz="1600" b="0" dirty="0"/>
              <a:t>	CJEU, Case C-527/17, 25/10/2018, Boston Scientific</a:t>
            </a:r>
            <a:endParaRPr lang="en-US" altLang="fr-FR" sz="1800" b="0" dirty="0"/>
          </a:p>
          <a:p>
            <a:pPr marL="0" indent="0">
              <a:buClr>
                <a:srgbClr val="006600"/>
              </a:buClr>
              <a:buNone/>
            </a:pPr>
            <a:br>
              <a:rPr lang="en-GB" altLang="fr-FR" sz="2400" b="0" dirty="0"/>
            </a:br>
            <a:endParaRPr lang="en-GB" altLang="fr-FR" sz="2400" b="0" dirty="0"/>
          </a:p>
        </p:txBody>
      </p:sp>
    </p:spTree>
    <p:extLst>
      <p:ext uri="{BB962C8B-B14F-4D97-AF65-F5344CB8AC3E}">
        <p14:creationId xmlns:p14="http://schemas.microsoft.com/office/powerpoint/2010/main" val="25114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36B9A052-7934-494F-B27F-071ACE7533D5}" type="slidenum">
              <a:rPr lang="fr-FR" altLang="fr-FR"/>
              <a:pPr/>
              <a:t>28</a:t>
            </a:fld>
            <a:endParaRPr lang="fr-FR" altLang="fr-FR"/>
          </a:p>
        </p:txBody>
      </p:sp>
      <p:sp>
        <p:nvSpPr>
          <p:cNvPr id="2803714" name="Rectangle 2"/>
          <p:cNvSpPr>
            <a:spLocks noGrp="1" noChangeArrowheads="1"/>
          </p:cNvSpPr>
          <p:nvPr>
            <p:ph type="title"/>
          </p:nvPr>
        </p:nvSpPr>
        <p:spPr>
          <a:xfrm>
            <a:off x="1248569" y="1016000"/>
            <a:ext cx="8191368" cy="1041400"/>
          </a:xfrm>
        </p:spPr>
        <p:txBody>
          <a:bodyPr/>
          <a:lstStyle/>
          <a:p>
            <a:r>
              <a:rPr lang="en-GB" altLang="fr-FR" dirty="0"/>
              <a:t>The product must be “protected” </a:t>
            </a:r>
            <a:br>
              <a:rPr lang="en-GB" altLang="fr-FR" dirty="0"/>
            </a:br>
            <a:r>
              <a:rPr lang="en-GB" altLang="fr-FR" dirty="0"/>
              <a:t>by the basic patent</a:t>
            </a:r>
          </a:p>
        </p:txBody>
      </p:sp>
      <p:sp>
        <p:nvSpPr>
          <p:cNvPr id="2803715" name="Rectangle 3"/>
          <p:cNvSpPr>
            <a:spLocks noGrp="1" noChangeArrowheads="1"/>
          </p:cNvSpPr>
          <p:nvPr>
            <p:ph type="body" idx="1"/>
          </p:nvPr>
        </p:nvSpPr>
        <p:spPr/>
        <p:txBody>
          <a:bodyPr/>
          <a:lstStyle/>
          <a:p>
            <a:pPr marL="0" indent="0">
              <a:buNone/>
            </a:pPr>
            <a:r>
              <a:rPr lang="en-GB" altLang="fr-FR" dirty="0"/>
              <a:t>Article 3 a) of Regulation № 469/2009</a:t>
            </a:r>
          </a:p>
          <a:p>
            <a:pPr>
              <a:buFont typeface="Wingdings" pitchFamily="2" charset="2"/>
              <a:buNone/>
            </a:pPr>
            <a:r>
              <a:rPr lang="en-GB" altLang="fr-FR" dirty="0"/>
              <a:t>	“</a:t>
            </a:r>
            <a:r>
              <a:rPr lang="en-GB" altLang="fr-FR" i="1" dirty="0"/>
              <a:t>the product is protected by a basic patent in force within the meaning of Article 3 a)</a:t>
            </a:r>
            <a:r>
              <a:rPr lang="en-GB" altLang="fr-FR" dirty="0"/>
              <a:t>” </a:t>
            </a:r>
          </a:p>
        </p:txBody>
      </p:sp>
    </p:spTree>
    <p:extLst>
      <p:ext uri="{BB962C8B-B14F-4D97-AF65-F5344CB8AC3E}">
        <p14:creationId xmlns:p14="http://schemas.microsoft.com/office/powerpoint/2010/main" val="3670903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76AD0B5C-D997-46E6-95E6-6DA5F4D2F36A}" type="slidenum">
              <a:rPr lang="fr-FR" altLang="fr-FR"/>
              <a:pPr/>
              <a:t>29</a:t>
            </a:fld>
            <a:endParaRPr lang="fr-FR" altLang="fr-FR"/>
          </a:p>
        </p:txBody>
      </p:sp>
      <p:sp>
        <p:nvSpPr>
          <p:cNvPr id="2792450" name="Rectangle 2"/>
          <p:cNvSpPr>
            <a:spLocks noGrp="1" noChangeArrowheads="1"/>
          </p:cNvSpPr>
          <p:nvPr>
            <p:ph type="title"/>
          </p:nvPr>
        </p:nvSpPr>
        <p:spPr/>
        <p:txBody>
          <a:bodyPr/>
          <a:lstStyle/>
          <a:p>
            <a:r>
              <a:rPr lang="en-GB" altLang="fr-FR" sz="2800" dirty="0"/>
              <a:t>Which product </a:t>
            </a:r>
            <a:br>
              <a:rPr lang="en-GB" altLang="fr-FR" sz="2800" dirty="0"/>
            </a:br>
            <a:r>
              <a:rPr lang="en-GB" altLang="fr-FR" sz="2800" dirty="0"/>
              <a:t>can be designated in the SPC?</a:t>
            </a:r>
          </a:p>
        </p:txBody>
      </p:sp>
      <p:sp>
        <p:nvSpPr>
          <p:cNvPr id="2792451" name="Rectangle 3"/>
          <p:cNvSpPr>
            <a:spLocks noGrp="1" noChangeArrowheads="1"/>
          </p:cNvSpPr>
          <p:nvPr>
            <p:ph type="body" idx="1"/>
          </p:nvPr>
        </p:nvSpPr>
        <p:spPr/>
        <p:txBody>
          <a:bodyPr/>
          <a:lstStyle/>
          <a:p>
            <a:pPr marL="0" indent="0">
              <a:lnSpc>
                <a:spcPct val="90000"/>
              </a:lnSpc>
              <a:buNone/>
            </a:pPr>
            <a:r>
              <a:rPr lang="en-GB" altLang="fr-FR" sz="2300" dirty="0"/>
              <a:t>Article 1 b) of Regulation № 469/2009:</a:t>
            </a:r>
          </a:p>
          <a:p>
            <a:pPr>
              <a:lnSpc>
                <a:spcPct val="90000"/>
              </a:lnSpc>
            </a:pPr>
            <a:r>
              <a:rPr lang="en-GB" altLang="fr-FR" sz="2500" dirty="0"/>
              <a:t>The active ingredient of the drug</a:t>
            </a:r>
          </a:p>
          <a:p>
            <a:pPr>
              <a:lnSpc>
                <a:spcPct val="90000"/>
              </a:lnSpc>
            </a:pPr>
            <a:r>
              <a:rPr lang="en-GB" altLang="fr-FR" sz="2500" dirty="0"/>
              <a:t>The combination of active ingredients of the drug</a:t>
            </a:r>
          </a:p>
          <a:p>
            <a:pPr>
              <a:lnSpc>
                <a:spcPct val="90000"/>
              </a:lnSpc>
            </a:pPr>
            <a:r>
              <a:rPr lang="en-GB" altLang="fr-FR" sz="2500" dirty="0"/>
              <a:t>More?</a:t>
            </a:r>
          </a:p>
        </p:txBody>
      </p:sp>
    </p:spTree>
    <p:extLst>
      <p:ext uri="{BB962C8B-B14F-4D97-AF65-F5344CB8AC3E}">
        <p14:creationId xmlns:p14="http://schemas.microsoft.com/office/powerpoint/2010/main" val="221367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1400" dirty="0"/>
              <a:t>Overview</a:t>
            </a:r>
            <a:br>
              <a:rPr lang="en-GB" sz="2300" dirty="0"/>
            </a:br>
            <a:r>
              <a:rPr lang="en-GB" sz="2300" dirty="0"/>
              <a:t>Supplementary Protection Certificate</a:t>
            </a:r>
          </a:p>
        </p:txBody>
      </p:sp>
      <p:sp>
        <p:nvSpPr>
          <p:cNvPr id="3" name="Espace réservé du contenu 2"/>
          <p:cNvSpPr>
            <a:spLocks noGrp="1"/>
          </p:cNvSpPr>
          <p:nvPr>
            <p:ph idx="1"/>
          </p:nvPr>
        </p:nvSpPr>
        <p:spPr>
          <a:xfrm>
            <a:off x="1238257" y="2249501"/>
            <a:ext cx="8182769" cy="3679825"/>
          </a:xfrm>
        </p:spPr>
        <p:txBody>
          <a:bodyPr/>
          <a:lstStyle/>
          <a:p>
            <a:pPr>
              <a:spcBef>
                <a:spcPts val="1200"/>
              </a:spcBef>
              <a:spcAft>
                <a:spcPts val="0"/>
              </a:spcAft>
            </a:pPr>
            <a:r>
              <a:rPr lang="en-GB" sz="2200" dirty="0"/>
              <a:t>SPCs are a unique (</a:t>
            </a:r>
            <a:r>
              <a:rPr lang="en-GB" sz="2200" i="1" dirty="0"/>
              <a:t>sui generis</a:t>
            </a:r>
            <a:r>
              <a:rPr lang="en-GB" sz="2200" dirty="0"/>
              <a:t>) intellectual property right that constitute an extension (of up to 5 years) to the term of a patent right (of 20 years)</a:t>
            </a:r>
          </a:p>
          <a:p>
            <a:pPr>
              <a:spcBef>
                <a:spcPts val="1200"/>
              </a:spcBef>
              <a:spcAft>
                <a:spcPts val="0"/>
              </a:spcAft>
            </a:pPr>
            <a:r>
              <a:rPr lang="en-GB" sz="2200" dirty="0"/>
              <a:t>SPCs apply to innovative pharmaceutical and plant protection products that have been protected by a patent and authorized by regulatory authorities</a:t>
            </a:r>
          </a:p>
          <a:p>
            <a:pPr>
              <a:spcBef>
                <a:spcPts val="1200"/>
              </a:spcBef>
              <a:spcAft>
                <a:spcPts val="0"/>
              </a:spcAft>
            </a:pPr>
            <a:r>
              <a:rPr lang="en-GB" sz="2200" dirty="0"/>
              <a:t>They aim to offset the loss of effective patent protection that occurs due to the compulsory and lengthy testing and clinical trials that such products require prior to obtaining regulatory marketing approval </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3</a:t>
            </a:fld>
            <a:endParaRPr lang="fr-FR"/>
          </a:p>
        </p:txBody>
      </p:sp>
    </p:spTree>
    <p:extLst>
      <p:ext uri="{BB962C8B-B14F-4D97-AF65-F5344CB8AC3E}">
        <p14:creationId xmlns:p14="http://schemas.microsoft.com/office/powerpoint/2010/main" val="947882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45649821-2CFC-4BE5-815F-D2724D8C5378}" type="slidenum">
              <a:rPr lang="fr-FR" altLang="fr-FR"/>
              <a:pPr/>
              <a:t>30</a:t>
            </a:fld>
            <a:endParaRPr lang="fr-FR" altLang="fr-FR"/>
          </a:p>
        </p:txBody>
      </p:sp>
      <p:sp>
        <p:nvSpPr>
          <p:cNvPr id="2834434" name="Rectangle 2"/>
          <p:cNvSpPr>
            <a:spLocks noGrp="1" noChangeArrowheads="1"/>
          </p:cNvSpPr>
          <p:nvPr>
            <p:ph type="title"/>
          </p:nvPr>
        </p:nvSpPr>
        <p:spPr>
          <a:xfrm>
            <a:off x="1240949" y="532448"/>
            <a:ext cx="8191368" cy="1509712"/>
          </a:xfrm>
        </p:spPr>
        <p:txBody>
          <a:bodyPr/>
          <a:lstStyle/>
          <a:p>
            <a:r>
              <a:rPr lang="en-GB" altLang="fr-FR" sz="1200" dirty="0"/>
              <a:t>Article 3(a)</a:t>
            </a:r>
            <a:br>
              <a:rPr lang="en-GB" altLang="fr-FR" sz="2800" dirty="0"/>
            </a:br>
            <a:r>
              <a:rPr lang="en-GB" altLang="fr-FR" sz="2400" dirty="0"/>
              <a:t>T</a:t>
            </a:r>
            <a:r>
              <a:rPr lang="en-GB" altLang="fr-FR" sz="2400" dirty="0">
                <a:cs typeface="Times New Roman" pitchFamily="18" charset="0"/>
              </a:rPr>
              <a:t>he product is </a:t>
            </a:r>
            <a:r>
              <a:rPr lang="en-GB" altLang="fr-FR" sz="2400" dirty="0">
                <a:latin typeface="Arial"/>
                <a:cs typeface="Times New Roman" pitchFamily="18" charset="0"/>
              </a:rPr>
              <a:t>“</a:t>
            </a:r>
            <a:r>
              <a:rPr lang="en-GB" altLang="fr-FR" sz="2400" dirty="0">
                <a:cs typeface="Times New Roman" pitchFamily="18" charset="0"/>
              </a:rPr>
              <a:t>protected</a:t>
            </a:r>
            <a:r>
              <a:rPr lang="en-GB" altLang="fr-FR" sz="2400" dirty="0">
                <a:latin typeface="Arial"/>
                <a:cs typeface="Times New Roman" pitchFamily="18" charset="0"/>
              </a:rPr>
              <a:t>”</a:t>
            </a:r>
            <a:r>
              <a:rPr lang="en-GB" altLang="fr-FR" sz="2400" dirty="0">
                <a:cs typeface="Times New Roman" pitchFamily="18" charset="0"/>
              </a:rPr>
              <a:t> </a:t>
            </a:r>
            <a:br>
              <a:rPr lang="en-GB" altLang="fr-FR" sz="2400" dirty="0">
                <a:cs typeface="Times New Roman" pitchFamily="18" charset="0"/>
              </a:rPr>
            </a:br>
            <a:r>
              <a:rPr lang="en-GB" altLang="fr-FR" sz="2400" dirty="0">
                <a:cs typeface="Times New Roman" pitchFamily="18" charset="0"/>
              </a:rPr>
              <a:t>in any of the forms covered by the basic patent</a:t>
            </a:r>
          </a:p>
        </p:txBody>
      </p:sp>
      <p:sp>
        <p:nvSpPr>
          <p:cNvPr id="2834435" name="Rectangle 3"/>
          <p:cNvSpPr>
            <a:spLocks noGrp="1" noChangeArrowheads="1"/>
          </p:cNvSpPr>
          <p:nvPr>
            <p:ph type="body" idx="1"/>
          </p:nvPr>
        </p:nvSpPr>
        <p:spPr>
          <a:xfrm>
            <a:off x="1352551" y="2349501"/>
            <a:ext cx="8381999" cy="3946524"/>
          </a:xfrm>
        </p:spPr>
        <p:txBody>
          <a:bodyPr/>
          <a:lstStyle/>
          <a:p>
            <a:pPr marL="0" indent="0">
              <a:buNone/>
            </a:pPr>
            <a:r>
              <a:rPr lang="en-US" sz="2000" dirty="0"/>
              <a:t>“</a:t>
            </a:r>
            <a:r>
              <a:rPr lang="en-US" sz="2000" i="1" dirty="0"/>
              <a:t>where a product in the form referred to in the marketing authorization is protected by a basic patent in force, the supplementary protection certificate is capable of covering the product, as a medicinal product, in </a:t>
            </a:r>
            <a:r>
              <a:rPr lang="en-US" sz="2000" b="1" i="1" dirty="0"/>
              <a:t>any of the forms enjoying the protection of the basic patent</a:t>
            </a:r>
            <a:r>
              <a:rPr lang="en-US" sz="2000" i="1" dirty="0"/>
              <a:t>. </a:t>
            </a:r>
          </a:p>
          <a:p>
            <a:pPr marL="0" indent="0">
              <a:buNone/>
            </a:pPr>
            <a:r>
              <a:rPr lang="en-US" sz="2000" i="1" dirty="0"/>
              <a:t>2.    In order to determine, in connection with the application of Regulation № 1768/92 and, in particular, Article 3(a) thereof, whether a product is protected by a basic patent, reference must be made to the rules which govern that patent.</a:t>
            </a:r>
            <a:r>
              <a:rPr lang="en-US" sz="2000" dirty="0"/>
              <a:t>”</a:t>
            </a:r>
          </a:p>
          <a:p>
            <a:pPr marL="0" indent="0">
              <a:buNone/>
            </a:pPr>
            <a:r>
              <a:rPr lang="en-GB" altLang="fr-FR" sz="1600" dirty="0"/>
              <a:t>CJEU, Case C‑392/97, 16/09/1999, </a:t>
            </a:r>
            <a:r>
              <a:rPr lang="en-GB" altLang="fr-FR" sz="1600" b="1" dirty="0" err="1"/>
              <a:t>Farmitalia</a:t>
            </a:r>
            <a:r>
              <a:rPr lang="en-GB" altLang="fr-FR" sz="1600" dirty="0"/>
              <a:t> Carlo </a:t>
            </a:r>
            <a:r>
              <a:rPr lang="en-GB" altLang="fr-FR" sz="1600" dirty="0" err="1"/>
              <a:t>Erba</a:t>
            </a:r>
            <a:r>
              <a:rPr lang="en-GB" altLang="fr-FR" sz="1600" dirty="0"/>
              <a:t> (Idarubicin)</a:t>
            </a:r>
            <a:endParaRPr lang="en-GB" altLang="fr-FR" sz="2000" b="1" dirty="0">
              <a:solidFill>
                <a:srgbClr val="CC0000"/>
              </a:solidFill>
              <a:cs typeface="Times New Roman" pitchFamily="18" charset="0"/>
            </a:endParaRPr>
          </a:p>
          <a:p>
            <a:endParaRPr lang="en-US" sz="2000" dirty="0"/>
          </a:p>
          <a:p>
            <a:pPr marL="0" indent="0" algn="just">
              <a:buClr>
                <a:schemeClr val="hlink"/>
              </a:buClr>
              <a:buNone/>
            </a:pPr>
            <a:endParaRPr lang="en-GB" altLang="fr-FR" b="1" dirty="0">
              <a:solidFill>
                <a:srgbClr val="CC0000"/>
              </a:solidFill>
              <a:cs typeface="Times New Roman" pitchFamily="18" charset="0"/>
            </a:endParaRPr>
          </a:p>
        </p:txBody>
      </p:sp>
    </p:spTree>
    <p:extLst>
      <p:ext uri="{BB962C8B-B14F-4D97-AF65-F5344CB8AC3E}">
        <p14:creationId xmlns:p14="http://schemas.microsoft.com/office/powerpoint/2010/main" val="383334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B41A0EA4-8AB1-4F63-AAD3-98DC24CF33F8}" type="slidenum">
              <a:rPr lang="fr-FR" altLang="fr-FR"/>
              <a:pPr/>
              <a:t>31</a:t>
            </a:fld>
            <a:endParaRPr lang="fr-FR" altLang="fr-FR"/>
          </a:p>
        </p:txBody>
      </p:sp>
      <p:sp>
        <p:nvSpPr>
          <p:cNvPr id="2836482" name="Rectangle 2"/>
          <p:cNvSpPr>
            <a:spLocks noGrp="1" noChangeArrowheads="1"/>
          </p:cNvSpPr>
          <p:nvPr>
            <p:ph type="title"/>
          </p:nvPr>
        </p:nvSpPr>
        <p:spPr>
          <a:xfrm>
            <a:off x="1248569" y="995998"/>
            <a:ext cx="8537046" cy="1041400"/>
          </a:xfrm>
        </p:spPr>
        <p:txBody>
          <a:bodyPr/>
          <a:lstStyle/>
          <a:p>
            <a:br>
              <a:rPr lang="en-GB" altLang="fr-FR" sz="2700" dirty="0"/>
            </a:br>
            <a:r>
              <a:rPr lang="en-GB" altLang="fr-FR" sz="1400" dirty="0"/>
              <a:t>Combination products</a:t>
            </a:r>
            <a:br>
              <a:rPr lang="en-GB" altLang="fr-FR" sz="1400" dirty="0"/>
            </a:br>
            <a:r>
              <a:rPr lang="en-GB" altLang="fr-FR" sz="3000" dirty="0">
                <a:cs typeface="Times New Roman" pitchFamily="18" charset="0"/>
              </a:rPr>
              <a:t>The </a:t>
            </a:r>
            <a:r>
              <a:rPr lang="en-GB" altLang="fr-FR" sz="3000" dirty="0">
                <a:latin typeface="Arial"/>
                <a:cs typeface="Times New Roman" pitchFamily="18" charset="0"/>
              </a:rPr>
              <a:t>“</a:t>
            </a:r>
            <a:r>
              <a:rPr lang="en-GB" altLang="fr-FR" sz="3000" dirty="0">
                <a:cs typeface="Times New Roman" pitchFamily="18" charset="0"/>
              </a:rPr>
              <a:t>Disclosure Test</a:t>
            </a:r>
            <a:r>
              <a:rPr lang="en-GB" altLang="fr-FR" sz="3000" dirty="0">
                <a:latin typeface="Arial"/>
                <a:cs typeface="Times New Roman" pitchFamily="18" charset="0"/>
              </a:rPr>
              <a:t>”</a:t>
            </a:r>
            <a:r>
              <a:rPr lang="en-GB" altLang="fr-FR" sz="3000" dirty="0">
                <a:cs typeface="Times New Roman" pitchFamily="18" charset="0"/>
              </a:rPr>
              <a:t> </a:t>
            </a:r>
            <a:br>
              <a:rPr lang="en-GB" altLang="fr-FR" sz="3000" dirty="0">
                <a:cs typeface="Times New Roman" pitchFamily="18" charset="0"/>
              </a:rPr>
            </a:br>
            <a:r>
              <a:rPr lang="en-GB" altLang="fr-FR" sz="3000" dirty="0">
                <a:cs typeface="Times New Roman" pitchFamily="18" charset="0"/>
              </a:rPr>
              <a:t>vs the </a:t>
            </a:r>
            <a:r>
              <a:rPr lang="en-GB" altLang="fr-FR" sz="3000" dirty="0">
                <a:latin typeface="Arial"/>
                <a:cs typeface="Times New Roman" pitchFamily="18" charset="0"/>
              </a:rPr>
              <a:t>“</a:t>
            </a:r>
            <a:r>
              <a:rPr lang="en-GB" altLang="fr-FR" sz="3000" dirty="0">
                <a:cs typeface="Times New Roman" pitchFamily="18" charset="0"/>
              </a:rPr>
              <a:t>Infringement Test</a:t>
            </a:r>
            <a:r>
              <a:rPr lang="en-GB" altLang="fr-FR" sz="3000" dirty="0">
                <a:latin typeface="Arial"/>
                <a:cs typeface="Times New Roman" pitchFamily="18" charset="0"/>
              </a:rPr>
              <a:t>”</a:t>
            </a:r>
            <a:endParaRPr lang="en-GB" altLang="fr-FR" sz="3000" dirty="0">
              <a:cs typeface="Times New Roman" pitchFamily="18" charset="0"/>
            </a:endParaRPr>
          </a:p>
        </p:txBody>
      </p:sp>
      <p:sp>
        <p:nvSpPr>
          <p:cNvPr id="2836483" name="Rectangle 3"/>
          <p:cNvSpPr>
            <a:spLocks noGrp="1" noChangeArrowheads="1"/>
          </p:cNvSpPr>
          <p:nvPr>
            <p:ph type="body" idx="1"/>
          </p:nvPr>
        </p:nvSpPr>
        <p:spPr>
          <a:xfrm>
            <a:off x="1238250" y="2316163"/>
            <a:ext cx="8182769" cy="3968750"/>
          </a:xfrm>
        </p:spPr>
        <p:txBody>
          <a:bodyPr/>
          <a:lstStyle/>
          <a:p>
            <a:pPr marL="0" indent="0">
              <a:spcBef>
                <a:spcPts val="1200"/>
              </a:spcBef>
              <a:spcAft>
                <a:spcPts val="0"/>
              </a:spcAft>
              <a:buFont typeface="Wingdings" pitchFamily="2" charset="2"/>
              <a:buNone/>
              <a:tabLst>
                <a:tab pos="446088" algn="l"/>
              </a:tabLst>
            </a:pPr>
            <a:r>
              <a:rPr lang="en-GB" altLang="fr-FR" sz="2500" b="1" dirty="0">
                <a:solidFill>
                  <a:srgbClr val="006600"/>
                </a:solidFill>
              </a:rPr>
              <a:t>1.	The “Disclosure Test”:</a:t>
            </a:r>
            <a:endParaRPr lang="en-GB" altLang="fr-FR" sz="2500" dirty="0">
              <a:solidFill>
                <a:srgbClr val="006600"/>
              </a:solidFill>
            </a:endParaRPr>
          </a:p>
          <a:p>
            <a:pPr marL="0" indent="0">
              <a:spcBef>
                <a:spcPts val="600"/>
              </a:spcBef>
              <a:spcAft>
                <a:spcPts val="0"/>
              </a:spcAft>
              <a:buFont typeface="Wingdings" pitchFamily="2" charset="2"/>
              <a:buNone/>
              <a:tabLst>
                <a:tab pos="446088" algn="l"/>
              </a:tabLst>
            </a:pPr>
            <a:r>
              <a:rPr lang="en-GB" altLang="fr-FR" sz="2500" dirty="0"/>
              <a:t>The combination must be</a:t>
            </a:r>
            <a:r>
              <a:rPr lang="en-GB" altLang="fr-FR" sz="2500" b="1" dirty="0"/>
              <a:t> disclosed or identifiable</a:t>
            </a:r>
            <a:r>
              <a:rPr lang="en-GB" altLang="fr-FR" sz="2500" dirty="0"/>
              <a:t> in the basic patent </a:t>
            </a:r>
            <a:br>
              <a:rPr lang="en-GB" altLang="fr-FR" sz="2500" dirty="0"/>
            </a:br>
            <a:r>
              <a:rPr lang="en-GB" altLang="fr-FR" sz="2500" dirty="0"/>
              <a:t>(GB, FR , DE, SE)</a:t>
            </a:r>
            <a:endParaRPr lang="en-GB" altLang="fr-FR" sz="2500" b="1" dirty="0"/>
          </a:p>
          <a:p>
            <a:pPr marL="0" indent="0">
              <a:spcBef>
                <a:spcPts val="2400"/>
              </a:spcBef>
              <a:spcAft>
                <a:spcPts val="0"/>
              </a:spcAft>
              <a:buFont typeface="Wingdings" pitchFamily="2" charset="2"/>
              <a:buNone/>
              <a:tabLst>
                <a:tab pos="446088" algn="l"/>
              </a:tabLst>
            </a:pPr>
            <a:r>
              <a:rPr lang="en-GB" altLang="fr-FR" sz="2500" b="1" dirty="0">
                <a:solidFill>
                  <a:srgbClr val="006600"/>
                </a:solidFill>
              </a:rPr>
              <a:t>2. The “Infringement Test”</a:t>
            </a:r>
            <a:endParaRPr lang="en-GB" altLang="fr-FR" sz="2500" dirty="0">
              <a:solidFill>
                <a:srgbClr val="006600"/>
              </a:solidFill>
            </a:endParaRPr>
          </a:p>
          <a:p>
            <a:pPr marL="0" indent="0">
              <a:spcBef>
                <a:spcPts val="600"/>
              </a:spcBef>
              <a:spcAft>
                <a:spcPts val="0"/>
              </a:spcAft>
              <a:buFont typeface="Wingdings" pitchFamily="2" charset="2"/>
              <a:buNone/>
              <a:tabLst>
                <a:tab pos="446088" algn="l"/>
              </a:tabLst>
            </a:pPr>
            <a:r>
              <a:rPr lang="en-GB" altLang="fr-FR" sz="2500" dirty="0"/>
              <a:t>The combination must </a:t>
            </a:r>
            <a:r>
              <a:rPr lang="en-GB" altLang="fr-FR" sz="2500" b="1" dirty="0"/>
              <a:t>infringe </a:t>
            </a:r>
            <a:r>
              <a:rPr lang="en-GB" altLang="fr-FR" sz="2500" dirty="0"/>
              <a:t>the patent pursuant to Article 69 EPC </a:t>
            </a:r>
            <a:br>
              <a:rPr lang="en-GB" altLang="fr-FR" sz="2500" dirty="0"/>
            </a:br>
            <a:r>
              <a:rPr lang="en-GB" altLang="fr-FR" sz="2500" dirty="0"/>
              <a:t>(CH, NO, CZ)</a:t>
            </a:r>
          </a:p>
        </p:txBody>
      </p:sp>
    </p:spTree>
    <p:extLst>
      <p:ext uri="{BB962C8B-B14F-4D97-AF65-F5344CB8AC3E}">
        <p14:creationId xmlns:p14="http://schemas.microsoft.com/office/powerpoint/2010/main" val="1053469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fld id="{1C9110DF-E9B8-4D08-92D3-9074A99F7411}" type="slidenum">
              <a:rPr lang="fr-FR" altLang="fr-FR"/>
              <a:pPr/>
              <a:t>32</a:t>
            </a:fld>
            <a:endParaRPr lang="fr-FR" altLang="fr-FR"/>
          </a:p>
        </p:txBody>
      </p:sp>
      <p:sp>
        <p:nvSpPr>
          <p:cNvPr id="2840578" name="Rectangle 2"/>
          <p:cNvSpPr>
            <a:spLocks noGrp="1" noChangeArrowheads="1"/>
          </p:cNvSpPr>
          <p:nvPr>
            <p:ph type="title"/>
          </p:nvPr>
        </p:nvSpPr>
        <p:spPr>
          <a:xfrm>
            <a:off x="1258094" y="1292225"/>
            <a:ext cx="8191368" cy="749300"/>
          </a:xfrm>
        </p:spPr>
        <p:txBody>
          <a:bodyPr/>
          <a:lstStyle/>
          <a:p>
            <a:r>
              <a:rPr lang="en-GB" altLang="fr-FR" sz="1400" dirty="0"/>
              <a:t>Combination products</a:t>
            </a:r>
            <a:br>
              <a:rPr lang="en-GB" altLang="fr-FR" sz="3200" dirty="0"/>
            </a:br>
            <a:r>
              <a:rPr lang="en-GB" altLang="fr-FR" noProof="1"/>
              <a:t>Medeva C-322/10</a:t>
            </a:r>
            <a:endParaRPr lang="en-GB" altLang="fr-FR" dirty="0"/>
          </a:p>
        </p:txBody>
      </p:sp>
      <p:sp>
        <p:nvSpPr>
          <p:cNvPr id="2840579" name="Rectangle 3"/>
          <p:cNvSpPr>
            <a:spLocks noGrp="1" noChangeArrowheads="1"/>
          </p:cNvSpPr>
          <p:nvPr>
            <p:ph type="body" idx="1"/>
          </p:nvPr>
        </p:nvSpPr>
        <p:spPr>
          <a:xfrm>
            <a:off x="1196975" y="2270127"/>
            <a:ext cx="8182769" cy="4302124"/>
          </a:xfrm>
        </p:spPr>
        <p:txBody>
          <a:bodyPr/>
          <a:lstStyle/>
          <a:p>
            <a:pPr algn="just">
              <a:spcBef>
                <a:spcPts val="1200"/>
              </a:spcBef>
              <a:spcAft>
                <a:spcPts val="0"/>
              </a:spcAft>
              <a:buFont typeface="Wingdings" pitchFamily="2" charset="2"/>
              <a:buNone/>
            </a:pPr>
            <a:r>
              <a:rPr lang="en-GB" altLang="fr-FR" sz="1800" b="1" dirty="0"/>
              <a:t>Basic patent</a:t>
            </a:r>
            <a:r>
              <a:rPr lang="en-GB" altLang="fr-FR" sz="1800" dirty="0"/>
              <a:t> </a:t>
            </a:r>
          </a:p>
          <a:p>
            <a:pPr algn="just">
              <a:spcBef>
                <a:spcPts val="1200"/>
              </a:spcBef>
              <a:spcAft>
                <a:spcPts val="0"/>
              </a:spcAft>
              <a:buFont typeface="Wingdings" pitchFamily="2" charset="2"/>
              <a:buNone/>
            </a:pPr>
            <a:r>
              <a:rPr lang="en-GB" altLang="fr-FR" sz="1800" dirty="0"/>
              <a:t>Method claim for the preparation of an </a:t>
            </a:r>
            <a:r>
              <a:rPr lang="en-GB" altLang="fr-FR" sz="1800" noProof="1"/>
              <a:t>acellular </a:t>
            </a:r>
            <a:r>
              <a:rPr lang="en-GB" altLang="fr-FR" sz="1800" i="1" noProof="1"/>
              <a:t>B. pertussis</a:t>
            </a:r>
            <a:r>
              <a:rPr lang="en-GB" altLang="fr-FR" sz="1800" dirty="0"/>
              <a:t> vaccine </a:t>
            </a:r>
          </a:p>
          <a:p>
            <a:pPr algn="just">
              <a:spcBef>
                <a:spcPts val="1200"/>
              </a:spcBef>
              <a:spcAft>
                <a:spcPts val="0"/>
              </a:spcAft>
              <a:buFont typeface="Wingdings" pitchFamily="2" charset="2"/>
              <a:buNone/>
            </a:pPr>
            <a:endParaRPr lang="en-GB" altLang="fr-FR" sz="800" dirty="0"/>
          </a:p>
          <a:p>
            <a:pPr>
              <a:spcBef>
                <a:spcPts val="1200"/>
              </a:spcBef>
              <a:spcAft>
                <a:spcPts val="0"/>
              </a:spcAft>
              <a:buFont typeface="Wingdings" pitchFamily="2" charset="2"/>
              <a:buNone/>
            </a:pPr>
            <a:r>
              <a:rPr lang="en-GB" altLang="fr-FR" sz="1800" b="1" dirty="0"/>
              <a:t>Marketing Authorization</a:t>
            </a:r>
          </a:p>
          <a:p>
            <a:pPr>
              <a:spcBef>
                <a:spcPts val="1200"/>
              </a:spcBef>
              <a:spcAft>
                <a:spcPts val="0"/>
              </a:spcAft>
              <a:buFont typeface="Wingdings" pitchFamily="2" charset="2"/>
              <a:buNone/>
            </a:pPr>
            <a:r>
              <a:rPr lang="en-GB" altLang="fr-FR" sz="1800" dirty="0"/>
              <a:t>Multi-vaccine against:</a:t>
            </a:r>
          </a:p>
          <a:p>
            <a:pPr>
              <a:spcBef>
                <a:spcPts val="600"/>
              </a:spcBef>
              <a:spcAft>
                <a:spcPts val="0"/>
              </a:spcAft>
              <a:buFont typeface="Wingdings" panose="05000000000000000000" pitchFamily="2" charset="2"/>
              <a:buChar char="§"/>
            </a:pPr>
            <a:r>
              <a:rPr lang="en-GB" altLang="fr-FR" sz="1800" dirty="0"/>
              <a:t>Whooping cough </a:t>
            </a:r>
          </a:p>
          <a:p>
            <a:pPr>
              <a:spcBef>
                <a:spcPts val="600"/>
              </a:spcBef>
              <a:spcAft>
                <a:spcPts val="0"/>
              </a:spcAft>
              <a:buFont typeface="Wingdings" panose="05000000000000000000" pitchFamily="2" charset="2"/>
              <a:buChar char="§"/>
            </a:pPr>
            <a:r>
              <a:rPr lang="en-GB" altLang="fr-FR" sz="1800" dirty="0"/>
              <a:t>Diphtheria </a:t>
            </a:r>
          </a:p>
          <a:p>
            <a:pPr>
              <a:spcBef>
                <a:spcPts val="600"/>
              </a:spcBef>
              <a:spcAft>
                <a:spcPts val="0"/>
              </a:spcAft>
              <a:buFont typeface="Wingdings" panose="05000000000000000000" pitchFamily="2" charset="2"/>
              <a:buChar char="§"/>
            </a:pPr>
            <a:r>
              <a:rPr lang="en-GB" altLang="fr-FR" sz="1800" dirty="0"/>
              <a:t>Tetanus </a:t>
            </a:r>
          </a:p>
          <a:p>
            <a:pPr>
              <a:spcBef>
                <a:spcPts val="600"/>
              </a:spcBef>
              <a:spcAft>
                <a:spcPts val="0"/>
              </a:spcAft>
              <a:buFont typeface="Wingdings" panose="05000000000000000000" pitchFamily="2" charset="2"/>
              <a:buChar char="§"/>
            </a:pPr>
            <a:r>
              <a:rPr lang="en-GB" altLang="fr-FR" sz="1800" dirty="0"/>
              <a:t>Polio </a:t>
            </a:r>
          </a:p>
          <a:p>
            <a:pPr>
              <a:spcBef>
                <a:spcPts val="600"/>
              </a:spcBef>
              <a:spcAft>
                <a:spcPts val="0"/>
              </a:spcAft>
              <a:buFont typeface="Wingdings" panose="05000000000000000000" pitchFamily="2" charset="2"/>
              <a:buChar char="§"/>
            </a:pPr>
            <a:r>
              <a:rPr lang="en-GB" altLang="fr-FR" sz="1800" dirty="0"/>
              <a:t>Meningitis </a:t>
            </a:r>
          </a:p>
        </p:txBody>
      </p:sp>
      <p:pic>
        <p:nvPicPr>
          <p:cNvPr id="2840580" name="Picture 4" descr="Clinical_Pertussis_11-0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318" y="4018744"/>
            <a:ext cx="2523331" cy="209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190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fld id="{1C9110DF-E9B8-4D08-92D3-9074A99F7411}" type="slidenum">
              <a:rPr lang="fr-FR" altLang="fr-FR"/>
              <a:pPr/>
              <a:t>33</a:t>
            </a:fld>
            <a:endParaRPr lang="fr-FR" altLang="fr-FR"/>
          </a:p>
        </p:txBody>
      </p:sp>
      <p:sp>
        <p:nvSpPr>
          <p:cNvPr id="2840578" name="Rectangle 2"/>
          <p:cNvSpPr>
            <a:spLocks noGrp="1" noChangeArrowheads="1"/>
          </p:cNvSpPr>
          <p:nvPr>
            <p:ph type="title"/>
          </p:nvPr>
        </p:nvSpPr>
        <p:spPr>
          <a:xfrm>
            <a:off x="1134269" y="1301750"/>
            <a:ext cx="8191368" cy="749300"/>
          </a:xfrm>
        </p:spPr>
        <p:txBody>
          <a:bodyPr/>
          <a:lstStyle/>
          <a:p>
            <a:r>
              <a:rPr lang="en-GB" altLang="fr-FR" sz="1400" dirty="0"/>
              <a:t>Combination products</a:t>
            </a:r>
            <a:br>
              <a:rPr lang="en-GB" altLang="fr-FR" noProof="1"/>
            </a:br>
            <a:r>
              <a:rPr lang="en-GB" altLang="fr-FR" noProof="1"/>
              <a:t>The Medeva test </a:t>
            </a:r>
            <a:endParaRPr lang="en-GB" altLang="fr-FR" dirty="0"/>
          </a:p>
        </p:txBody>
      </p:sp>
      <p:sp>
        <p:nvSpPr>
          <p:cNvPr id="2840579" name="Rectangle 3"/>
          <p:cNvSpPr>
            <a:spLocks noGrp="1" noChangeArrowheads="1"/>
          </p:cNvSpPr>
          <p:nvPr>
            <p:ph type="body" idx="1"/>
          </p:nvPr>
        </p:nvSpPr>
        <p:spPr>
          <a:xfrm>
            <a:off x="1196975" y="2051051"/>
            <a:ext cx="8182769" cy="4735513"/>
          </a:xfrm>
        </p:spPr>
        <p:txBody>
          <a:bodyPr/>
          <a:lstStyle/>
          <a:p>
            <a:pPr marL="0" indent="0">
              <a:buNone/>
            </a:pPr>
            <a:r>
              <a:rPr lang="en-GB" sz="1800" dirty="0"/>
              <a:t>“</a:t>
            </a:r>
            <a:r>
              <a:rPr lang="en-GB" sz="1800" i="1" dirty="0"/>
              <a:t>1.      the competent industrial property office of a Member State (may </a:t>
            </a:r>
            <a:r>
              <a:rPr lang="en-GB" sz="1800" b="1" i="1" dirty="0"/>
              <a:t>not</a:t>
            </a:r>
            <a:r>
              <a:rPr lang="en-GB" sz="1800" i="1" dirty="0"/>
              <a:t> grant) a supplementary protection certificate relating to active ingredients which are </a:t>
            </a:r>
            <a:r>
              <a:rPr lang="en-GB" sz="1800" b="1" i="1" dirty="0"/>
              <a:t>not</a:t>
            </a:r>
            <a:r>
              <a:rPr lang="en-GB" sz="1800" i="1" dirty="0"/>
              <a:t> </a:t>
            </a:r>
            <a:r>
              <a:rPr lang="en-GB" sz="1800" b="1" i="1" dirty="0"/>
              <a:t>specified in the wording of the claims </a:t>
            </a:r>
            <a:r>
              <a:rPr lang="en-GB" sz="1800" i="1" dirty="0"/>
              <a:t>of the basic patent relied on in support of the application for such a certificate.</a:t>
            </a:r>
          </a:p>
          <a:p>
            <a:pPr marL="0" indent="0">
              <a:buNone/>
            </a:pPr>
            <a:r>
              <a:rPr lang="en-GB" sz="1800" i="1" dirty="0"/>
              <a:t>2.      the competent industrial property office of a Member State (may grant) a supplementary protection certificate for a combination of two active ingredients, corresponding to that </a:t>
            </a:r>
            <a:r>
              <a:rPr lang="en-GB" sz="1800" b="1" i="1" dirty="0"/>
              <a:t>specified in the wording of the claims </a:t>
            </a:r>
            <a:r>
              <a:rPr lang="en-GB" sz="1800" i="1" dirty="0"/>
              <a:t>of the basic patent relied on, where the medicinal product for which the marketing authorization is submitted in support of the application for a supplementary protection certificate contains not only that combination of the two active ingredients </a:t>
            </a:r>
            <a:r>
              <a:rPr lang="en-GB" sz="1800" b="1" i="1" dirty="0"/>
              <a:t>but also other active ingredients</a:t>
            </a:r>
            <a:r>
              <a:rPr lang="en-GB" sz="1800" i="1" dirty="0"/>
              <a:t>.”</a:t>
            </a:r>
          </a:p>
          <a:p>
            <a:pPr marL="0" indent="0">
              <a:buNone/>
            </a:pPr>
            <a:r>
              <a:rPr lang="fr-FR" sz="1800" dirty="0"/>
              <a:t>CJEU, Case C-322/10, 24/11/2011, </a:t>
            </a:r>
            <a:r>
              <a:rPr lang="fr-FR" sz="1800" b="1" dirty="0" err="1"/>
              <a:t>Medeva</a:t>
            </a:r>
            <a:endParaRPr lang="en-GB" altLang="fr-FR" sz="1800" b="1" dirty="0"/>
          </a:p>
        </p:txBody>
      </p:sp>
    </p:spTree>
    <p:extLst>
      <p:ext uri="{BB962C8B-B14F-4D97-AF65-F5344CB8AC3E}">
        <p14:creationId xmlns:p14="http://schemas.microsoft.com/office/powerpoint/2010/main" val="3223244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1400" dirty="0"/>
              <a:t>1/3</a:t>
            </a:r>
            <a:br>
              <a:rPr lang="en-GB" dirty="0"/>
            </a:br>
            <a:r>
              <a:rPr lang="en-GB" dirty="0"/>
              <a:t>Tenofovir (Gilead’s drug Truvada</a:t>
            </a:r>
            <a:r>
              <a:rPr lang="en-GB" baseline="30000" dirty="0">
                <a:latin typeface="Verdana"/>
                <a:ea typeface="Verdana"/>
                <a:cs typeface="Verdana"/>
              </a:rPr>
              <a:t>®</a:t>
            </a:r>
            <a:r>
              <a:rPr lang="en-GB" dirty="0">
                <a:latin typeface="Verdana"/>
                <a:ea typeface="Verdana"/>
                <a:cs typeface="Verdana"/>
              </a:rPr>
              <a:t>)</a:t>
            </a:r>
            <a:endParaRPr lang="en-GB" dirty="0"/>
          </a:p>
        </p:txBody>
      </p:sp>
      <p:sp>
        <p:nvSpPr>
          <p:cNvPr id="3" name="Espace réservé du contenu 2"/>
          <p:cNvSpPr>
            <a:spLocks noGrp="1"/>
          </p:cNvSpPr>
          <p:nvPr>
            <p:ph idx="1"/>
          </p:nvPr>
        </p:nvSpPr>
        <p:spPr/>
        <p:txBody>
          <a:bodyPr/>
          <a:lstStyle/>
          <a:p>
            <a:r>
              <a:rPr lang="en-GB" sz="2000" dirty="0"/>
              <a:t>Preliminary injunction denied in DK and FR because the SPC's combination of </a:t>
            </a:r>
            <a:r>
              <a:rPr lang="en-GB" sz="2000" dirty="0" err="1"/>
              <a:t>tenofovir</a:t>
            </a:r>
            <a:r>
              <a:rPr lang="en-GB" sz="2000" dirty="0"/>
              <a:t> </a:t>
            </a:r>
            <a:r>
              <a:rPr lang="en-GB" sz="2000" dirty="0" err="1"/>
              <a:t>disoproxil</a:t>
            </a:r>
            <a:r>
              <a:rPr lang="en-GB" sz="2000" dirty="0"/>
              <a:t> (as fumarate) and </a:t>
            </a:r>
            <a:r>
              <a:rPr lang="en-GB" sz="2000" dirty="0" err="1"/>
              <a:t>emtricitabine</a:t>
            </a:r>
            <a:r>
              <a:rPr lang="en-GB" sz="2000" dirty="0"/>
              <a:t> was not “</a:t>
            </a:r>
            <a:r>
              <a:rPr lang="en-GB" sz="2000" i="1" dirty="0"/>
              <a:t>protected by the basic patent</a:t>
            </a:r>
            <a:r>
              <a:rPr lang="en-GB" sz="2000" dirty="0"/>
              <a:t>”, </a:t>
            </a:r>
          </a:p>
          <a:p>
            <a:r>
              <a:rPr lang="en-GB" sz="2000" dirty="0"/>
              <a:t>SPC held valid in CH: the Swiss court refused to adopt the CJEU's “</a:t>
            </a:r>
            <a:r>
              <a:rPr lang="en-GB" sz="2000" dirty="0" err="1"/>
              <a:t>Medeva</a:t>
            </a:r>
            <a:r>
              <a:rPr lang="en-GB" sz="2000" dirty="0"/>
              <a:t>” line of decisions. As a consequence, Swiss SPCs will be assessed based on the infringement test.  No additional criteria, such as “</a:t>
            </a:r>
            <a:r>
              <a:rPr lang="en-GB" sz="2000" i="1" dirty="0"/>
              <a:t>specified in the wording of the claims</a:t>
            </a:r>
            <a:r>
              <a:rPr lang="en-GB" sz="2000" dirty="0"/>
              <a:t>” (</a:t>
            </a:r>
            <a:r>
              <a:rPr lang="en-GB" sz="2000" dirty="0" err="1"/>
              <a:t>Medeva</a:t>
            </a:r>
            <a:r>
              <a:rPr lang="en-GB" sz="2000" dirty="0"/>
              <a:t>), “</a:t>
            </a:r>
            <a:r>
              <a:rPr lang="en-GB" sz="2000" i="1" dirty="0"/>
              <a:t>the claims relate, implicitly but necessarily </a:t>
            </a:r>
            <a:r>
              <a:rPr lang="en-GB" sz="2000" dirty="0"/>
              <a:t>…” (Eli Lilly), “</a:t>
            </a:r>
            <a:r>
              <a:rPr lang="en-GB" sz="2000" i="1" dirty="0"/>
              <a:t>core inventive advance </a:t>
            </a:r>
            <a:r>
              <a:rPr lang="en-GB" sz="2000" dirty="0"/>
              <a:t>…” (Actavis) or the like are to be applied.</a:t>
            </a:r>
          </a:p>
          <a:p>
            <a:pPr marL="0" indent="0">
              <a:buNone/>
            </a:pPr>
            <a:r>
              <a:rPr lang="fr-FR" sz="2000" dirty="0"/>
              <a:t>CJEU, Case C-121/17, 25/07/2018, </a:t>
            </a:r>
            <a:r>
              <a:rPr lang="fr-FR" sz="2000" b="1" dirty="0" err="1"/>
              <a:t>Teva</a:t>
            </a:r>
            <a:r>
              <a:rPr lang="fr-FR" sz="2000" b="1" dirty="0"/>
              <a:t> v. </a:t>
            </a:r>
            <a:r>
              <a:rPr lang="fr-FR" sz="2000" b="1" dirty="0" err="1"/>
              <a:t>Gilead</a:t>
            </a:r>
            <a:endParaRPr lang="en-GB" altLang="fr-FR" sz="2000" b="1" dirty="0"/>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34</a:t>
            </a:fld>
            <a:endParaRPr lang="fr-FR"/>
          </a:p>
        </p:txBody>
      </p:sp>
    </p:spTree>
    <p:extLst>
      <p:ext uri="{BB962C8B-B14F-4D97-AF65-F5344CB8AC3E}">
        <p14:creationId xmlns:p14="http://schemas.microsoft.com/office/powerpoint/2010/main" val="4011575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1400" dirty="0"/>
              <a:t>2/3 </a:t>
            </a:r>
            <a:br>
              <a:rPr lang="en-GB" sz="3200" dirty="0"/>
            </a:br>
            <a:r>
              <a:rPr lang="en-GB" dirty="0"/>
              <a:t>Tenofovir (Gilead’s drug Truvada</a:t>
            </a:r>
            <a:r>
              <a:rPr lang="en-GB" baseline="30000" dirty="0">
                <a:latin typeface="Verdana"/>
                <a:ea typeface="Verdana"/>
                <a:cs typeface="Verdana"/>
              </a:rPr>
              <a:t>®</a:t>
            </a:r>
            <a:r>
              <a:rPr lang="en-GB" dirty="0">
                <a:latin typeface="Verdana"/>
                <a:ea typeface="Verdana"/>
                <a:cs typeface="Verdana"/>
              </a:rPr>
              <a:t>)</a:t>
            </a:r>
            <a:endParaRPr lang="en-GB" dirty="0"/>
          </a:p>
        </p:txBody>
      </p:sp>
      <p:sp>
        <p:nvSpPr>
          <p:cNvPr id="3" name="Espace réservé du contenu 2"/>
          <p:cNvSpPr>
            <a:spLocks noGrp="1"/>
          </p:cNvSpPr>
          <p:nvPr>
            <p:ph idx="1"/>
          </p:nvPr>
        </p:nvSpPr>
        <p:spPr>
          <a:xfrm>
            <a:off x="1238257" y="2230451"/>
            <a:ext cx="8182769" cy="3679825"/>
          </a:xfrm>
        </p:spPr>
        <p:txBody>
          <a:bodyPr/>
          <a:lstStyle/>
          <a:p>
            <a:pPr marL="0" indent="0">
              <a:spcAft>
                <a:spcPts val="0"/>
              </a:spcAft>
              <a:buNone/>
            </a:pPr>
            <a:r>
              <a:rPr lang="en-US" sz="2000" dirty="0"/>
              <a:t>“</a:t>
            </a:r>
            <a:r>
              <a:rPr lang="en-US" sz="2000" i="1" dirty="0"/>
              <a:t>a product composed of several active ingredients with a combined effect is ‘</a:t>
            </a:r>
            <a:r>
              <a:rPr lang="en-US" sz="2000" dirty="0"/>
              <a:t>protected by a basic patent in force</a:t>
            </a:r>
            <a:r>
              <a:rPr lang="en-US" sz="2000" i="1" dirty="0"/>
              <a:t>’ within the meaning of Article 3(a) of Regulation No 469/2009  where, even if the combination of active ingredients of which that product is composed is not expressly mentioned in the claims of the basic patent, those claims relate necessarily and specifically to that combination…”</a:t>
            </a:r>
          </a:p>
          <a:p>
            <a:pPr marL="0" indent="0">
              <a:spcAft>
                <a:spcPts val="0"/>
              </a:spcAft>
              <a:buNone/>
            </a:pPr>
            <a:r>
              <a:rPr lang="fr-FR" sz="2000" i="1" dirty="0"/>
              <a:t>CJEU Grand </a:t>
            </a:r>
            <a:r>
              <a:rPr lang="fr-FR" sz="2000" i="1" dirty="0" err="1"/>
              <a:t>Chamber</a:t>
            </a:r>
            <a:r>
              <a:rPr lang="fr-FR" sz="2000" i="1" dirty="0"/>
              <a:t>, Case C-12</a:t>
            </a:r>
            <a:r>
              <a:rPr lang="fr-FR" sz="2000" dirty="0"/>
              <a:t>1/17, 25/07/2018, </a:t>
            </a:r>
            <a:r>
              <a:rPr lang="fr-FR" sz="2000" dirty="0" err="1"/>
              <a:t>Teva</a:t>
            </a:r>
            <a:r>
              <a:rPr lang="fr-FR" sz="2000" dirty="0"/>
              <a:t> v. </a:t>
            </a:r>
            <a:r>
              <a:rPr lang="fr-FR" sz="2000" dirty="0" err="1"/>
              <a:t>Gilead</a:t>
            </a:r>
            <a:endParaRPr lang="en-GB" altLang="fr-FR" sz="2000" dirty="0"/>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35</a:t>
            </a:fld>
            <a:endParaRPr lang="fr-FR"/>
          </a:p>
        </p:txBody>
      </p:sp>
    </p:spTree>
    <p:extLst>
      <p:ext uri="{BB962C8B-B14F-4D97-AF65-F5344CB8AC3E}">
        <p14:creationId xmlns:p14="http://schemas.microsoft.com/office/powerpoint/2010/main" val="2792679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1400" dirty="0"/>
              <a:t>3/3</a:t>
            </a:r>
            <a:br>
              <a:rPr lang="en-GB" dirty="0"/>
            </a:br>
            <a:r>
              <a:rPr lang="en-GB" dirty="0"/>
              <a:t>Tenofovir (Gilead’s drug Truvada</a:t>
            </a:r>
            <a:r>
              <a:rPr lang="en-GB" baseline="30000" dirty="0">
                <a:latin typeface="Verdana"/>
                <a:ea typeface="Verdana"/>
                <a:cs typeface="Verdana"/>
              </a:rPr>
              <a:t>®</a:t>
            </a:r>
            <a:r>
              <a:rPr lang="en-GB" dirty="0">
                <a:latin typeface="Verdana"/>
                <a:ea typeface="Verdana"/>
                <a:cs typeface="Verdana"/>
              </a:rPr>
              <a:t>)</a:t>
            </a:r>
            <a:endParaRPr lang="en-GB" dirty="0"/>
          </a:p>
        </p:txBody>
      </p:sp>
      <p:sp>
        <p:nvSpPr>
          <p:cNvPr id="3" name="Espace réservé du contenu 2"/>
          <p:cNvSpPr>
            <a:spLocks noGrp="1"/>
          </p:cNvSpPr>
          <p:nvPr>
            <p:ph idx="1"/>
          </p:nvPr>
        </p:nvSpPr>
        <p:spPr>
          <a:xfrm>
            <a:off x="1238257" y="2230451"/>
            <a:ext cx="8182769" cy="3679825"/>
          </a:xfrm>
        </p:spPr>
        <p:txBody>
          <a:bodyPr/>
          <a:lstStyle/>
          <a:p>
            <a:pPr marL="0" indent="0">
              <a:spcAft>
                <a:spcPts val="0"/>
              </a:spcAft>
              <a:buNone/>
            </a:pPr>
            <a:r>
              <a:rPr lang="en-US" sz="2000" dirty="0"/>
              <a:t>“</a:t>
            </a:r>
            <a:r>
              <a:rPr lang="en-US" sz="2000" i="1" dirty="0"/>
              <a:t>For that purpose, from the point of view of a person skilled in the art and on the basis of the prior art at the filing date or priority date of the basic patent:</a:t>
            </a:r>
          </a:p>
          <a:p>
            <a:pPr marL="0" indent="0">
              <a:spcBef>
                <a:spcPts val="600"/>
              </a:spcBef>
              <a:spcAft>
                <a:spcPts val="0"/>
              </a:spcAft>
              <a:buNone/>
              <a:tabLst>
                <a:tab pos="357188" algn="l"/>
              </a:tabLst>
            </a:pPr>
            <a:r>
              <a:rPr lang="en-US" sz="2000" i="1" dirty="0"/>
              <a:t>–	the combination of those active ingredients must necessarily, in the light of the description and drawings of that patent, fall under the invention covered by that patent, and</a:t>
            </a:r>
          </a:p>
          <a:p>
            <a:pPr marL="0" indent="0">
              <a:spcBef>
                <a:spcPts val="600"/>
              </a:spcBef>
              <a:spcAft>
                <a:spcPts val="0"/>
              </a:spcAft>
              <a:buNone/>
              <a:tabLst>
                <a:tab pos="357188" algn="l"/>
              </a:tabLst>
            </a:pPr>
            <a:r>
              <a:rPr lang="en-US" sz="2000" i="1" dirty="0"/>
              <a:t>– 	each of those active ingredients must be specifically identifiable, in the light of all the information disclosed by that patent.</a:t>
            </a:r>
            <a:r>
              <a:rPr lang="en-US" sz="2000" dirty="0"/>
              <a:t>”</a:t>
            </a:r>
          </a:p>
          <a:p>
            <a:pPr marL="0" indent="0">
              <a:buNone/>
            </a:pPr>
            <a:r>
              <a:rPr lang="fr-FR" sz="2000" dirty="0"/>
              <a:t>CJEU Grand </a:t>
            </a:r>
            <a:r>
              <a:rPr lang="fr-FR" sz="2000" dirty="0" err="1"/>
              <a:t>Chamber</a:t>
            </a:r>
            <a:r>
              <a:rPr lang="fr-FR" sz="2000" dirty="0"/>
              <a:t>, Case C-121/17, 25/07/2018, </a:t>
            </a:r>
            <a:r>
              <a:rPr lang="fr-FR" sz="2000" dirty="0" err="1"/>
              <a:t>Teva</a:t>
            </a:r>
            <a:r>
              <a:rPr lang="fr-FR" sz="2000" dirty="0"/>
              <a:t> v. </a:t>
            </a:r>
            <a:r>
              <a:rPr lang="fr-FR" sz="2000" dirty="0" err="1"/>
              <a:t>Gilead</a:t>
            </a:r>
            <a:endParaRPr lang="en-GB" altLang="fr-FR" sz="2000" dirty="0"/>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36</a:t>
            </a:fld>
            <a:endParaRPr lang="fr-FR"/>
          </a:p>
        </p:txBody>
      </p:sp>
    </p:spTree>
    <p:extLst>
      <p:ext uri="{BB962C8B-B14F-4D97-AF65-F5344CB8AC3E}">
        <p14:creationId xmlns:p14="http://schemas.microsoft.com/office/powerpoint/2010/main" val="129366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tLang="fr-FR" sz="1400" dirty="0"/>
              <a:t>Regulation (EC) </a:t>
            </a:r>
            <a:r>
              <a:rPr lang="en-GB" sz="1400" dirty="0"/>
              <a:t>№ </a:t>
            </a:r>
            <a:r>
              <a:rPr lang="en-GB" altLang="fr-FR" sz="1400" dirty="0"/>
              <a:t>469/2009 </a:t>
            </a:r>
            <a:r>
              <a:rPr lang="en-GB" sz="1400" dirty="0"/>
              <a:t>Article 3 </a:t>
            </a:r>
            <a:br>
              <a:rPr lang="en-GB" sz="2400" dirty="0"/>
            </a:br>
            <a:r>
              <a:rPr lang="en-GB" sz="2400" dirty="0"/>
              <a:t>Further conditions for obtaining a certificate</a:t>
            </a:r>
          </a:p>
        </p:txBody>
      </p:sp>
      <p:sp>
        <p:nvSpPr>
          <p:cNvPr id="3" name="Espace réservé du contenu 2"/>
          <p:cNvSpPr>
            <a:spLocks noGrp="1"/>
          </p:cNvSpPr>
          <p:nvPr>
            <p:ph idx="1"/>
          </p:nvPr>
        </p:nvSpPr>
        <p:spPr/>
        <p:txBody>
          <a:bodyPr/>
          <a:lstStyle/>
          <a:p>
            <a:pPr marL="342900" indent="-342900">
              <a:spcBef>
                <a:spcPts val="1200"/>
              </a:spcBef>
              <a:spcAft>
                <a:spcPts val="0"/>
              </a:spcAft>
              <a:buFont typeface="+mj-lt"/>
              <a:buAutoNum type="alphaLcParenR"/>
            </a:pPr>
            <a:r>
              <a:rPr lang="en-GB" sz="1800" i="1" dirty="0"/>
              <a:t>the product is protected by a basic patent in force;</a:t>
            </a:r>
          </a:p>
          <a:p>
            <a:pPr marL="342900" indent="-342900">
              <a:spcBef>
                <a:spcPts val="1200"/>
              </a:spcBef>
              <a:spcAft>
                <a:spcPts val="0"/>
              </a:spcAft>
              <a:buFont typeface="+mj-lt"/>
              <a:buAutoNum type="alphaLcParenR"/>
            </a:pPr>
            <a:r>
              <a:rPr lang="en-GB" sz="1800" b="1" i="1" dirty="0"/>
              <a:t>a valid authorisation to place the product on the market as a medicinal product has been granted;</a:t>
            </a:r>
          </a:p>
          <a:p>
            <a:pPr marL="342900" indent="-342900">
              <a:spcBef>
                <a:spcPts val="1200"/>
              </a:spcBef>
              <a:spcAft>
                <a:spcPts val="0"/>
              </a:spcAft>
              <a:buFont typeface="+mj-lt"/>
              <a:buAutoNum type="alphaLcParenR"/>
            </a:pPr>
            <a:r>
              <a:rPr lang="en-GB" sz="1800" b="1" i="1" dirty="0"/>
              <a:t>the product has not already been the subject of a certificate;</a:t>
            </a:r>
          </a:p>
          <a:p>
            <a:pPr marL="342900" indent="-342900">
              <a:spcBef>
                <a:spcPts val="1200"/>
              </a:spcBef>
              <a:spcAft>
                <a:spcPts val="0"/>
              </a:spcAft>
              <a:buFont typeface="+mj-lt"/>
              <a:buAutoNum type="alphaLcParenR"/>
            </a:pPr>
            <a:r>
              <a:rPr lang="en-GB" sz="1800" b="1" i="1" dirty="0"/>
              <a:t>the authorisation referred to in point (b) is the first auth­orization to place the product on the market as a medicinal product*.</a:t>
            </a:r>
            <a:endParaRPr lang="en-GB" sz="1800" b="1" dirty="0"/>
          </a:p>
          <a:p>
            <a:pPr marL="0" indent="0">
              <a:buNone/>
            </a:pPr>
            <a:endParaRPr lang="en-GB" sz="1800" dirty="0"/>
          </a:p>
          <a:p>
            <a:pPr marL="0" indent="0">
              <a:buNone/>
            </a:pPr>
            <a:r>
              <a:rPr lang="fr-FR" sz="1800" dirty="0"/>
              <a:t>* CJEU, Case C-443/17, 21/03/2019, </a:t>
            </a:r>
            <a:r>
              <a:rPr lang="fr-FR" sz="1800" dirty="0" err="1"/>
              <a:t>Abraxis</a:t>
            </a:r>
            <a:endParaRPr lang="en-GB" altLang="fr-FR" sz="1800" dirty="0"/>
          </a:p>
          <a:p>
            <a:pPr marL="0" indent="0">
              <a:buNone/>
            </a:pPr>
            <a:endParaRPr lang="en-GB" sz="1800" dirty="0"/>
          </a:p>
          <a:p>
            <a:pPr marL="0" indent="0">
              <a:buNone/>
            </a:pPr>
            <a:endParaRPr lang="en-GB" sz="1800" dirty="0"/>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37</a:t>
            </a:fld>
            <a:endParaRPr lang="fr-FR"/>
          </a:p>
        </p:txBody>
      </p:sp>
    </p:spTree>
    <p:extLst>
      <p:ext uri="{BB962C8B-B14F-4D97-AF65-F5344CB8AC3E}">
        <p14:creationId xmlns:p14="http://schemas.microsoft.com/office/powerpoint/2010/main" val="3079449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50780E7E-D4B5-472A-A141-4F0090009156}" type="slidenum">
              <a:rPr lang="fr-FR" altLang="fr-FR"/>
              <a:pPr/>
              <a:t>38</a:t>
            </a:fld>
            <a:endParaRPr lang="fr-FR" altLang="fr-FR"/>
          </a:p>
        </p:txBody>
      </p:sp>
      <p:sp>
        <p:nvSpPr>
          <p:cNvPr id="2806786" name="Rectangle 2"/>
          <p:cNvSpPr>
            <a:spLocks noGrp="1" noChangeArrowheads="1"/>
          </p:cNvSpPr>
          <p:nvPr>
            <p:ph type="title"/>
          </p:nvPr>
        </p:nvSpPr>
        <p:spPr/>
        <p:txBody>
          <a:bodyPr/>
          <a:lstStyle/>
          <a:p>
            <a:r>
              <a:rPr lang="en-GB" altLang="fr-FR" dirty="0"/>
              <a:t>5. Scope of the SPC</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723" y="2124074"/>
            <a:ext cx="7058027" cy="4338344"/>
          </a:xfrm>
          <a:prstGeom prst="rect">
            <a:avLst/>
          </a:prstGeom>
        </p:spPr>
      </p:pic>
    </p:spTree>
    <p:extLst>
      <p:ext uri="{BB962C8B-B14F-4D97-AF65-F5344CB8AC3E}">
        <p14:creationId xmlns:p14="http://schemas.microsoft.com/office/powerpoint/2010/main" val="3289149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8DE1F6A3-9EA8-415C-8897-EB6DC93DF4A5}" type="slidenum">
              <a:rPr lang="fr-FR" altLang="fr-FR"/>
              <a:pPr/>
              <a:t>39</a:t>
            </a:fld>
            <a:endParaRPr lang="fr-FR" altLang="fr-FR"/>
          </a:p>
        </p:txBody>
      </p:sp>
      <p:sp>
        <p:nvSpPr>
          <p:cNvPr id="2812930" name="Rectangle 2"/>
          <p:cNvSpPr>
            <a:spLocks noGrp="1" noChangeArrowheads="1"/>
          </p:cNvSpPr>
          <p:nvPr>
            <p:ph type="title"/>
          </p:nvPr>
        </p:nvSpPr>
        <p:spPr/>
        <p:txBody>
          <a:bodyPr/>
          <a:lstStyle/>
          <a:p>
            <a:r>
              <a:rPr lang="en-GB" altLang="fr-FR" dirty="0"/>
              <a:t>Scope of protection</a:t>
            </a:r>
          </a:p>
        </p:txBody>
      </p:sp>
      <p:sp>
        <p:nvSpPr>
          <p:cNvPr id="2812931" name="Rectangle 3"/>
          <p:cNvSpPr>
            <a:spLocks noGrp="1" noChangeArrowheads="1"/>
          </p:cNvSpPr>
          <p:nvPr>
            <p:ph type="body" idx="1"/>
          </p:nvPr>
        </p:nvSpPr>
        <p:spPr/>
        <p:txBody>
          <a:bodyPr/>
          <a:lstStyle/>
          <a:p>
            <a:pPr marL="0" indent="3175">
              <a:buFont typeface="Wingdings" pitchFamily="2" charset="2"/>
              <a:buNone/>
            </a:pPr>
            <a:r>
              <a:rPr lang="en-GB" altLang="fr-FR" sz="2800" dirty="0"/>
              <a:t>Is the scope of an SPC designating the active ingredient A:</a:t>
            </a:r>
          </a:p>
          <a:p>
            <a:pPr marL="361950"/>
            <a:r>
              <a:rPr lang="en-GB" altLang="fr-FR" sz="2800" dirty="0"/>
              <a:t>limited to the drugs having A as active ingredient?</a:t>
            </a:r>
          </a:p>
          <a:p>
            <a:pPr marL="361950"/>
            <a:r>
              <a:rPr lang="en-GB" altLang="fr-FR" sz="2800" dirty="0"/>
              <a:t>or comparable to the scope of a patent claiming A?</a:t>
            </a:r>
          </a:p>
        </p:txBody>
      </p:sp>
    </p:spTree>
    <p:extLst>
      <p:ext uri="{BB962C8B-B14F-4D97-AF65-F5344CB8AC3E}">
        <p14:creationId xmlns:p14="http://schemas.microsoft.com/office/powerpoint/2010/main" val="283350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41A7A555-A37B-4F31-94C7-C8970021888E}" type="slidenum">
              <a:rPr lang="fr-FR" altLang="fr-FR"/>
              <a:pPr/>
              <a:t>4</a:t>
            </a:fld>
            <a:endParaRPr lang="fr-FR" altLang="fr-FR"/>
          </a:p>
        </p:txBody>
      </p:sp>
      <p:sp>
        <p:nvSpPr>
          <p:cNvPr id="2788354" name="Rectangle 2"/>
          <p:cNvSpPr>
            <a:spLocks noGrp="1" noChangeArrowheads="1"/>
          </p:cNvSpPr>
          <p:nvPr>
            <p:ph type="title"/>
          </p:nvPr>
        </p:nvSpPr>
        <p:spPr>
          <a:xfrm>
            <a:off x="1248569" y="1012190"/>
            <a:ext cx="8191368" cy="1041400"/>
          </a:xfrm>
        </p:spPr>
        <p:txBody>
          <a:bodyPr/>
          <a:lstStyle/>
          <a:p>
            <a:r>
              <a:rPr lang="en-GB" altLang="fr-FR" dirty="0"/>
              <a:t>1. </a:t>
            </a:r>
            <a:r>
              <a:rPr lang="en-GB" altLang="fr-FR" sz="3200" dirty="0"/>
              <a:t>Why a supplementary protection for pharmaceutical products?</a:t>
            </a:r>
            <a:endParaRPr lang="en-GB" altLang="fr-FR" dirty="0"/>
          </a:p>
        </p:txBody>
      </p:sp>
      <p:sp>
        <p:nvSpPr>
          <p:cNvPr id="2788355" name="Rectangle 3"/>
          <p:cNvSpPr>
            <a:spLocks noGrp="1" noChangeArrowheads="1"/>
          </p:cNvSpPr>
          <p:nvPr>
            <p:ph type="body" idx="1"/>
          </p:nvPr>
        </p:nvSpPr>
        <p:spPr/>
        <p:txBody>
          <a:bodyPr/>
          <a:lstStyle/>
          <a:p>
            <a:pPr>
              <a:spcBef>
                <a:spcPts val="1200"/>
              </a:spcBef>
              <a:spcAft>
                <a:spcPct val="0"/>
              </a:spcAft>
            </a:pPr>
            <a:r>
              <a:rPr lang="en-GB" altLang="fr-FR" dirty="0"/>
              <a:t>Supplementary Protection Certificates were introduced in Europe to encourage innovation by compensating for the long time needed to obtain regulatory approvals (marketing authorization) for medicaments</a:t>
            </a:r>
          </a:p>
          <a:p>
            <a:pPr>
              <a:spcBef>
                <a:spcPts val="1200"/>
              </a:spcBef>
              <a:spcAft>
                <a:spcPct val="0"/>
              </a:spcAft>
            </a:pPr>
            <a:r>
              <a:rPr lang="en-GB" altLang="fr-FR" dirty="0"/>
              <a:t>Available in the US and Japan as </a:t>
            </a:r>
            <a:br>
              <a:rPr lang="en-GB" altLang="fr-FR" dirty="0"/>
            </a:br>
            <a:r>
              <a:rPr lang="en-GB" altLang="fr-FR" dirty="0"/>
              <a:t>“Patent Term Extension”</a:t>
            </a:r>
          </a:p>
        </p:txBody>
      </p:sp>
    </p:spTree>
    <p:extLst>
      <p:ext uri="{BB962C8B-B14F-4D97-AF65-F5344CB8AC3E}">
        <p14:creationId xmlns:p14="http://schemas.microsoft.com/office/powerpoint/2010/main" val="152854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A6AEBB57-79F4-4C3C-8F4A-496E6C4706A8}" type="slidenum">
              <a:rPr lang="fr-FR" altLang="fr-FR"/>
              <a:pPr/>
              <a:t>40</a:t>
            </a:fld>
            <a:endParaRPr lang="fr-FR" altLang="fr-FR"/>
          </a:p>
        </p:txBody>
      </p:sp>
      <p:sp>
        <p:nvSpPr>
          <p:cNvPr id="2813954" name="Rectangle 2"/>
          <p:cNvSpPr>
            <a:spLocks noGrp="1" noChangeArrowheads="1"/>
          </p:cNvSpPr>
          <p:nvPr>
            <p:ph type="title"/>
          </p:nvPr>
        </p:nvSpPr>
        <p:spPr>
          <a:xfrm>
            <a:off x="1248569" y="1001713"/>
            <a:ext cx="8191368" cy="1041400"/>
          </a:xfrm>
        </p:spPr>
        <p:txBody>
          <a:bodyPr/>
          <a:lstStyle/>
          <a:p>
            <a:r>
              <a:rPr lang="en-GB" altLang="fr-FR" sz="2700" dirty="0"/>
              <a:t>Scope of protection</a:t>
            </a:r>
            <a:br>
              <a:rPr lang="en-GB" altLang="fr-FR" sz="2700" dirty="0"/>
            </a:br>
            <a:r>
              <a:rPr lang="en-GB" altLang="fr-FR" sz="2700" dirty="0"/>
              <a:t>Regulation № 469/2009</a:t>
            </a:r>
          </a:p>
        </p:txBody>
      </p:sp>
      <p:sp>
        <p:nvSpPr>
          <p:cNvPr id="2813955" name="Rectangle 3"/>
          <p:cNvSpPr>
            <a:spLocks noGrp="1" noChangeArrowheads="1"/>
          </p:cNvSpPr>
          <p:nvPr>
            <p:ph type="body" idx="1"/>
          </p:nvPr>
        </p:nvSpPr>
        <p:spPr>
          <a:xfrm>
            <a:off x="1155700" y="2430464"/>
            <a:ext cx="8182769" cy="3679825"/>
          </a:xfrm>
        </p:spPr>
        <p:txBody>
          <a:bodyPr/>
          <a:lstStyle/>
          <a:p>
            <a:pPr>
              <a:lnSpc>
                <a:spcPct val="80000"/>
              </a:lnSpc>
            </a:pPr>
            <a:r>
              <a:rPr lang="en-GB" altLang="fr-FR" sz="1800" dirty="0"/>
              <a:t>Article 4, « </a:t>
            </a:r>
            <a:r>
              <a:rPr lang="en-GB" altLang="fr-FR" sz="1800" i="1" dirty="0"/>
              <a:t>Subject-matter of protection</a:t>
            </a:r>
            <a:r>
              <a:rPr lang="en-GB" altLang="fr-FR" sz="1800" dirty="0"/>
              <a:t> »:</a:t>
            </a:r>
          </a:p>
          <a:p>
            <a:pPr>
              <a:lnSpc>
                <a:spcPct val="80000"/>
              </a:lnSpc>
              <a:buFont typeface="Wingdings" pitchFamily="2" charset="2"/>
              <a:buNone/>
            </a:pPr>
            <a:r>
              <a:rPr lang="en-GB" altLang="fr-FR" sz="1800" dirty="0"/>
              <a:t>	« </a:t>
            </a:r>
            <a:r>
              <a:rPr lang="en-GB" altLang="fr-FR" sz="1800" i="1" dirty="0"/>
              <a:t>Within the limits of the protection conferred by the basic patent, the protection conferred by a certificate shall extend only to the product covered by the authorization to place the corresponding medicinal product on the market and for any use of the product as a medicinal product that has been  authorized before the expiry of the certificate.</a:t>
            </a:r>
            <a:r>
              <a:rPr lang="en-GB" altLang="fr-FR" sz="1800" dirty="0"/>
              <a:t> »</a:t>
            </a:r>
          </a:p>
          <a:p>
            <a:pPr>
              <a:lnSpc>
                <a:spcPct val="80000"/>
              </a:lnSpc>
            </a:pPr>
            <a:r>
              <a:rPr lang="en-GB" altLang="fr-FR" sz="1800" dirty="0"/>
              <a:t>Article 5, « </a:t>
            </a:r>
            <a:r>
              <a:rPr lang="en-GB" altLang="fr-FR" sz="1800" i="1" dirty="0"/>
              <a:t>Effects of the certificate</a:t>
            </a:r>
            <a:r>
              <a:rPr lang="en-GB" altLang="fr-FR" sz="1800" dirty="0"/>
              <a:t> »:</a:t>
            </a:r>
          </a:p>
          <a:p>
            <a:pPr>
              <a:lnSpc>
                <a:spcPct val="80000"/>
              </a:lnSpc>
              <a:buFont typeface="Wingdings" pitchFamily="2" charset="2"/>
              <a:buNone/>
            </a:pPr>
            <a:r>
              <a:rPr lang="en-GB" altLang="fr-FR" sz="1800" dirty="0"/>
              <a:t>	« </a:t>
            </a:r>
            <a:r>
              <a:rPr lang="en-GB" altLang="fr-FR" sz="1800" i="1" dirty="0"/>
              <a:t>Subject to the provisions of Article 4, the certificate shall confer the </a:t>
            </a:r>
            <a:r>
              <a:rPr lang="en-GB" altLang="fr-FR" sz="1800" b="1" i="1" dirty="0"/>
              <a:t>same rights as conferred by the basic patent</a:t>
            </a:r>
            <a:r>
              <a:rPr lang="en-GB" altLang="fr-FR" sz="1800" i="1" dirty="0"/>
              <a:t> and shall be subject to the same limitations and the same obligations.</a:t>
            </a:r>
            <a:r>
              <a:rPr lang="en-GB" altLang="fr-FR" sz="1800" dirty="0"/>
              <a:t> »</a:t>
            </a:r>
          </a:p>
        </p:txBody>
      </p:sp>
    </p:spTree>
    <p:extLst>
      <p:ext uri="{BB962C8B-B14F-4D97-AF65-F5344CB8AC3E}">
        <p14:creationId xmlns:p14="http://schemas.microsoft.com/office/powerpoint/2010/main" val="109566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Scope of protection: </a:t>
            </a:r>
            <a:br>
              <a:rPr lang="en-GB" dirty="0"/>
            </a:br>
            <a:r>
              <a:rPr lang="en-GB" dirty="0"/>
              <a:t>combination products</a:t>
            </a:r>
          </a:p>
        </p:txBody>
      </p:sp>
      <p:sp>
        <p:nvSpPr>
          <p:cNvPr id="3" name="Espace réservé du contenu 2"/>
          <p:cNvSpPr>
            <a:spLocks noGrp="1"/>
          </p:cNvSpPr>
          <p:nvPr>
            <p:ph idx="1"/>
          </p:nvPr>
        </p:nvSpPr>
        <p:spPr>
          <a:xfrm>
            <a:off x="1238257" y="2182826"/>
            <a:ext cx="8353418" cy="3679825"/>
          </a:xfrm>
        </p:spPr>
        <p:txBody>
          <a:bodyPr/>
          <a:lstStyle/>
          <a:p>
            <a:pPr marL="0" indent="0">
              <a:buNone/>
            </a:pPr>
            <a:r>
              <a:rPr lang="en-GB" sz="2000" dirty="0"/>
              <a:t>“</a:t>
            </a:r>
            <a:r>
              <a:rPr lang="en-GB" sz="2000" i="1" dirty="0"/>
              <a:t>where a ‘product’ consisting of an active ingredient was protected by a basic patent and the holder of that patent was able to rely on the protection conferred by that patent for that ‘product’ in order to oppose the marketing of a medicinal product containing that active ingredient in combination with one or more other active ingredients, </a:t>
            </a:r>
            <a:br>
              <a:rPr lang="en-GB" sz="2000" i="1" dirty="0"/>
            </a:br>
            <a:r>
              <a:rPr lang="en-GB" sz="2000" b="1" i="1" dirty="0"/>
              <a:t>a supplementary protection certificate </a:t>
            </a:r>
            <a:r>
              <a:rPr lang="en-GB" sz="2000" i="1" dirty="0"/>
              <a:t>granted for that ‘product’ </a:t>
            </a:r>
            <a:r>
              <a:rPr lang="en-GB" sz="2000" b="1" i="1" dirty="0"/>
              <a:t>enables its holder</a:t>
            </a:r>
            <a:r>
              <a:rPr lang="en-GB" sz="2000" i="1" dirty="0"/>
              <a:t>, after the basic patent has expired, </a:t>
            </a:r>
            <a:r>
              <a:rPr lang="en-GB" sz="2000" b="1" i="1" dirty="0"/>
              <a:t>to oppose the marketing by a third party of a medicinal product containing that product for a use of the ‘product’</a:t>
            </a:r>
            <a:r>
              <a:rPr lang="en-GB" sz="2000" i="1" dirty="0"/>
              <a:t>, as a medicinal product, which was authorized before that certificate expired.”</a:t>
            </a:r>
          </a:p>
          <a:p>
            <a:pPr marL="0" indent="0">
              <a:buNone/>
            </a:pPr>
            <a:r>
              <a:rPr lang="en-GB" sz="2000" dirty="0"/>
              <a:t>CJEU, case C-442/11, 09/02/2012 </a:t>
            </a:r>
            <a:r>
              <a:rPr lang="fr-FR" sz="2000" b="1" dirty="0"/>
              <a:t>Novartis</a:t>
            </a:r>
            <a:r>
              <a:rPr lang="fr-FR" sz="2000" dirty="0"/>
              <a:t> v </a:t>
            </a:r>
            <a:r>
              <a:rPr lang="fr-FR" sz="2000" dirty="0" err="1"/>
              <a:t>Actavis</a:t>
            </a:r>
            <a:r>
              <a:rPr lang="fr-FR" sz="2000" dirty="0"/>
              <a:t> UK</a:t>
            </a:r>
            <a:endParaRPr lang="en-GB" sz="2000" dirty="0"/>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41</a:t>
            </a:fld>
            <a:endParaRPr lang="fr-FR"/>
          </a:p>
        </p:txBody>
      </p:sp>
    </p:spTree>
    <p:extLst>
      <p:ext uri="{BB962C8B-B14F-4D97-AF65-F5344CB8AC3E}">
        <p14:creationId xmlns:p14="http://schemas.microsoft.com/office/powerpoint/2010/main" val="490837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fld id="{7FE056AE-ACF7-4854-8C98-A5C5FBA58F74}" type="slidenum">
              <a:rPr lang="fr-FR" altLang="fr-FR"/>
              <a:pPr/>
              <a:t>42</a:t>
            </a:fld>
            <a:endParaRPr lang="fr-FR" altLang="fr-FR"/>
          </a:p>
        </p:txBody>
      </p:sp>
      <p:sp>
        <p:nvSpPr>
          <p:cNvPr id="64516" name="Rectangle 3"/>
          <p:cNvSpPr>
            <a:spLocks noGrp="1" noChangeArrowheads="1"/>
          </p:cNvSpPr>
          <p:nvPr>
            <p:ph idx="4294967295"/>
          </p:nvPr>
        </p:nvSpPr>
        <p:spPr>
          <a:xfrm>
            <a:off x="1228725" y="2338389"/>
            <a:ext cx="8443383" cy="3692525"/>
          </a:xfrm>
        </p:spPr>
        <p:txBody>
          <a:bodyPr/>
          <a:lstStyle/>
          <a:p>
            <a:pPr marL="361950" indent="-361950" algn="just">
              <a:spcBef>
                <a:spcPts val="1200"/>
              </a:spcBef>
              <a:spcAft>
                <a:spcPts val="0"/>
              </a:spcAft>
              <a:buNone/>
            </a:pPr>
            <a:r>
              <a:rPr lang="en-GB" altLang="fr-FR" sz="2400" dirty="0">
                <a:solidFill>
                  <a:schemeClr val="tx2"/>
                </a:solidFill>
              </a:rPr>
              <a:t>Art 13 states that the duration of an SPC is:</a:t>
            </a:r>
          </a:p>
          <a:p>
            <a:pPr marL="361950" lvl="1" indent="-361950" algn="just">
              <a:spcBef>
                <a:spcPts val="600"/>
              </a:spcBef>
              <a:spcAft>
                <a:spcPts val="0"/>
              </a:spcAft>
              <a:buFont typeface="Wingdings" pitchFamily="2" charset="2"/>
              <a:buNone/>
            </a:pPr>
            <a:r>
              <a:rPr lang="en-GB" altLang="fr-FR" sz="2400" i="1" dirty="0">
                <a:solidFill>
                  <a:schemeClr val="tx2"/>
                </a:solidFill>
              </a:rPr>
              <a:t>"... equal to the period which elapsed between</a:t>
            </a:r>
          </a:p>
          <a:p>
            <a:pPr marL="361950" indent="-361950" algn="just">
              <a:spcBef>
                <a:spcPts val="1200"/>
              </a:spcBef>
              <a:spcAft>
                <a:spcPts val="0"/>
              </a:spcAft>
              <a:buClr>
                <a:srgbClr val="006600"/>
              </a:buClr>
            </a:pPr>
            <a:r>
              <a:rPr lang="en-GB" altLang="fr-FR" sz="2400" i="1" dirty="0">
                <a:solidFill>
                  <a:schemeClr val="tx2"/>
                </a:solidFill>
              </a:rPr>
              <a:t>the date on which the application for a basic patent was lodged and </a:t>
            </a:r>
          </a:p>
          <a:p>
            <a:pPr marL="361950" indent="-361950" algn="just">
              <a:spcBef>
                <a:spcPts val="1200"/>
              </a:spcBef>
              <a:spcAft>
                <a:spcPts val="0"/>
              </a:spcAft>
              <a:buClr>
                <a:srgbClr val="006600"/>
              </a:buClr>
            </a:pPr>
            <a:r>
              <a:rPr lang="en-GB" altLang="fr-FR" sz="2400" i="1" dirty="0">
                <a:solidFill>
                  <a:schemeClr val="tx2"/>
                </a:solidFill>
              </a:rPr>
              <a:t>the date of the first authorisation to place the product on the market in the Community </a:t>
            </a:r>
          </a:p>
          <a:p>
            <a:pPr marL="361950" indent="-361950" algn="just">
              <a:spcBef>
                <a:spcPts val="1200"/>
              </a:spcBef>
              <a:spcAft>
                <a:spcPts val="0"/>
              </a:spcAft>
              <a:buClr>
                <a:srgbClr val="006600"/>
              </a:buClr>
            </a:pPr>
            <a:r>
              <a:rPr lang="en-GB" altLang="fr-FR" sz="2400" i="1" dirty="0">
                <a:solidFill>
                  <a:schemeClr val="tx2"/>
                </a:solidFill>
              </a:rPr>
              <a:t>reduced by a period of five years"</a:t>
            </a:r>
            <a:r>
              <a:rPr lang="en-GB" altLang="fr-FR" sz="2400" dirty="0">
                <a:solidFill>
                  <a:schemeClr val="tx2"/>
                </a:solidFill>
              </a:rPr>
              <a:t> </a:t>
            </a:r>
          </a:p>
        </p:txBody>
      </p:sp>
      <p:sp>
        <p:nvSpPr>
          <p:cNvPr id="4" name="Rectangle 2"/>
          <p:cNvSpPr txBox="1">
            <a:spLocks noChangeArrowheads="1"/>
          </p:cNvSpPr>
          <p:nvPr/>
        </p:nvSpPr>
        <p:spPr bwMode="auto">
          <a:xfrm>
            <a:off x="1145382" y="1049339"/>
            <a:ext cx="8760619" cy="731837"/>
          </a:xfrm>
          <a:prstGeom prst="rect">
            <a:avLst/>
          </a:prstGeom>
          <a:noFill/>
          <a:ln w="9525">
            <a:noFill/>
            <a:miter lim="800000"/>
            <a:headEnd/>
            <a:tailEnd/>
          </a:ln>
          <a:effectLst/>
        </p:spPr>
        <p:txBody>
          <a:bodyPr lIns="0" tIns="47746" rIns="0" bIns="47746" anchor="b"/>
          <a:lstStyle/>
          <a:p>
            <a:pPr algn="l" defTabSz="955675">
              <a:tabLst>
                <a:tab pos="446088" algn="l"/>
              </a:tabLst>
              <a:defRPr/>
            </a:pPr>
            <a:r>
              <a:rPr lang="en-GB" sz="3200" dirty="0">
                <a:solidFill>
                  <a:srgbClr val="006600"/>
                </a:solidFill>
              </a:rPr>
              <a:t>6.  Duration of SPCs</a:t>
            </a:r>
            <a:endParaRPr lang="fr-FR" sz="3200" kern="0" dirty="0">
              <a:solidFill>
                <a:srgbClr val="006600"/>
              </a:solidFill>
              <a:latin typeface="+mj-lt"/>
              <a:ea typeface="+mj-ea"/>
              <a:cs typeface="+mj-cs"/>
            </a:endParaRPr>
          </a:p>
        </p:txBody>
      </p:sp>
    </p:spTree>
    <p:custDataLst>
      <p:tags r:id="rId1"/>
    </p:custDataLst>
    <p:extLst>
      <p:ext uri="{BB962C8B-B14F-4D97-AF65-F5344CB8AC3E}">
        <p14:creationId xmlns:p14="http://schemas.microsoft.com/office/powerpoint/2010/main" val="15023139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EC277E83-8BAB-48B0-954F-4FB3EC00FECB}" type="slidenum">
              <a:rPr lang="fr-FR" altLang="fr-FR"/>
              <a:pPr/>
              <a:t>43</a:t>
            </a:fld>
            <a:endParaRPr lang="fr-FR" altLang="fr-FR"/>
          </a:p>
        </p:txBody>
      </p:sp>
      <p:sp>
        <p:nvSpPr>
          <p:cNvPr id="2826242" name="Rectangle 2"/>
          <p:cNvSpPr>
            <a:spLocks noGrp="1" noChangeArrowheads="1"/>
          </p:cNvSpPr>
          <p:nvPr>
            <p:ph type="title"/>
          </p:nvPr>
        </p:nvSpPr>
        <p:spPr/>
        <p:txBody>
          <a:bodyPr/>
          <a:lstStyle/>
          <a:p>
            <a:r>
              <a:rPr lang="en-GB" altLang="fr-FR" dirty="0"/>
              <a:t>Duration of SPCs</a:t>
            </a:r>
          </a:p>
        </p:txBody>
      </p:sp>
      <p:sp>
        <p:nvSpPr>
          <p:cNvPr id="2826243" name="Rectangle 3"/>
          <p:cNvSpPr>
            <a:spLocks noGrp="1" noChangeArrowheads="1"/>
          </p:cNvSpPr>
          <p:nvPr>
            <p:ph type="body" idx="1"/>
          </p:nvPr>
        </p:nvSpPr>
        <p:spPr/>
        <p:txBody>
          <a:bodyPr/>
          <a:lstStyle/>
          <a:p>
            <a:r>
              <a:rPr lang="en-GB" altLang="fr-FR" dirty="0"/>
              <a:t>The maximum duration of the SPC is 5 years (+ 6 months </a:t>
            </a:r>
            <a:r>
              <a:rPr lang="en-GB" altLang="fr-FR"/>
              <a:t>if paediatric </a:t>
            </a:r>
            <a:r>
              <a:rPr lang="en-GB" altLang="fr-FR" dirty="0"/>
              <a:t>extension applies)</a:t>
            </a:r>
          </a:p>
          <a:p>
            <a:r>
              <a:rPr lang="en-GB" altLang="fr-FR" dirty="0"/>
              <a:t>The SPC covers every medical use of the product authorized before its expiration</a:t>
            </a:r>
          </a:p>
        </p:txBody>
      </p:sp>
    </p:spTree>
    <p:extLst>
      <p:ext uri="{BB962C8B-B14F-4D97-AF65-F5344CB8AC3E}">
        <p14:creationId xmlns:p14="http://schemas.microsoft.com/office/powerpoint/2010/main" val="1174873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EC277E83-8BAB-48B0-954F-4FB3EC00FECB}" type="slidenum">
              <a:rPr lang="fr-FR" altLang="fr-FR"/>
              <a:pPr/>
              <a:t>44</a:t>
            </a:fld>
            <a:endParaRPr lang="fr-FR" altLang="fr-FR"/>
          </a:p>
        </p:txBody>
      </p:sp>
      <p:sp>
        <p:nvSpPr>
          <p:cNvPr id="2826242" name="Rectangle 2"/>
          <p:cNvSpPr>
            <a:spLocks noGrp="1" noChangeArrowheads="1"/>
          </p:cNvSpPr>
          <p:nvPr>
            <p:ph type="title"/>
          </p:nvPr>
        </p:nvSpPr>
        <p:spPr/>
        <p:txBody>
          <a:bodyPr/>
          <a:lstStyle/>
          <a:p>
            <a:r>
              <a:rPr lang="en-GB" altLang="fr-FR" dirty="0"/>
              <a:t>Duration of SPCs</a:t>
            </a:r>
          </a:p>
        </p:txBody>
      </p:sp>
      <p:graphicFrame>
        <p:nvGraphicFramePr>
          <p:cNvPr id="3" name="Objet 2"/>
          <p:cNvGraphicFramePr>
            <a:graphicFrameLocks noChangeAspect="1"/>
          </p:cNvGraphicFramePr>
          <p:nvPr>
            <p:extLst>
              <p:ext uri="{D42A27DB-BD31-4B8C-83A1-F6EECF244321}">
                <p14:modId xmlns:p14="http://schemas.microsoft.com/office/powerpoint/2010/main" val="1992580804"/>
              </p:ext>
            </p:extLst>
          </p:nvPr>
        </p:nvGraphicFramePr>
        <p:xfrm>
          <a:off x="1304925" y="1644959"/>
          <a:ext cx="7429500" cy="4622322"/>
        </p:xfrm>
        <a:graphic>
          <a:graphicData uri="http://schemas.openxmlformats.org/presentationml/2006/ole">
            <mc:AlternateContent xmlns:mc="http://schemas.openxmlformats.org/markup-compatibility/2006">
              <mc:Choice xmlns:v="urn:schemas-microsoft-com:vml" Requires="v">
                <p:oleObj spid="_x0000_s6146" name="Visio" r:id="rId4" imgW="10091518" imgH="6287328" progId="Visio.Drawing.11">
                  <p:embed/>
                </p:oleObj>
              </mc:Choice>
              <mc:Fallback>
                <p:oleObj name="Visio" r:id="rId4" imgW="10091518" imgH="6287328" progId="Visio.Drawing.11">
                  <p:embed/>
                  <p:pic>
                    <p:nvPicPr>
                      <p:cNvPr id="3" name="Objet 2"/>
                      <p:cNvPicPr/>
                      <p:nvPr/>
                    </p:nvPicPr>
                    <p:blipFill>
                      <a:blip r:embed="rId5"/>
                      <a:stretch>
                        <a:fillRect/>
                      </a:stretch>
                    </p:blipFill>
                    <p:spPr>
                      <a:xfrm>
                        <a:off x="1304925" y="1644959"/>
                        <a:ext cx="7429500" cy="4622322"/>
                      </a:xfrm>
                      <a:prstGeom prst="rect">
                        <a:avLst/>
                      </a:prstGeom>
                    </p:spPr>
                  </p:pic>
                </p:oleObj>
              </mc:Fallback>
            </mc:AlternateContent>
          </a:graphicData>
        </a:graphic>
      </p:graphicFrame>
    </p:spTree>
    <p:extLst>
      <p:ext uri="{BB962C8B-B14F-4D97-AF65-F5344CB8AC3E}">
        <p14:creationId xmlns:p14="http://schemas.microsoft.com/office/powerpoint/2010/main" val="2011825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Paediatric </a:t>
            </a:r>
            <a:r>
              <a:rPr lang="en-GB" dirty="0"/>
              <a:t>extension</a:t>
            </a:r>
          </a:p>
        </p:txBody>
      </p:sp>
      <p:sp>
        <p:nvSpPr>
          <p:cNvPr id="3" name="Espace réservé du contenu 2"/>
          <p:cNvSpPr>
            <a:spLocks noGrp="1"/>
          </p:cNvSpPr>
          <p:nvPr>
            <p:ph idx="1"/>
          </p:nvPr>
        </p:nvSpPr>
        <p:spPr>
          <a:xfrm>
            <a:off x="1143007" y="2259026"/>
            <a:ext cx="8182769" cy="3679825"/>
          </a:xfrm>
        </p:spPr>
        <p:txBody>
          <a:bodyPr/>
          <a:lstStyle/>
          <a:p>
            <a:pPr marL="0" indent="0">
              <a:spcBef>
                <a:spcPts val="1200"/>
              </a:spcBef>
              <a:spcAft>
                <a:spcPts val="0"/>
              </a:spcAft>
              <a:buNone/>
            </a:pPr>
            <a:r>
              <a:rPr lang="en-GB" sz="2000" dirty="0"/>
              <a:t>Consequences of the 6-month SPC extension include:</a:t>
            </a:r>
          </a:p>
          <a:p>
            <a:pPr>
              <a:spcBef>
                <a:spcPts val="1200"/>
              </a:spcBef>
              <a:spcAft>
                <a:spcPts val="0"/>
              </a:spcAft>
            </a:pPr>
            <a:r>
              <a:rPr lang="en-GB" sz="2000" dirty="0"/>
              <a:t>the maximum term of an SPC can be up to 5 years </a:t>
            </a:r>
            <a:r>
              <a:rPr lang="en-GB" sz="2000" b="1" dirty="0"/>
              <a:t>and 6 months</a:t>
            </a:r>
            <a:r>
              <a:rPr lang="en-GB" sz="2000" dirty="0"/>
              <a:t>; and</a:t>
            </a:r>
          </a:p>
          <a:p>
            <a:pPr>
              <a:spcBef>
                <a:spcPts val="1200"/>
              </a:spcBef>
              <a:spcAft>
                <a:spcPts val="0"/>
              </a:spcAft>
            </a:pPr>
            <a:r>
              <a:rPr lang="en-GB" sz="2000" dirty="0"/>
              <a:t>the maximum duration of market exclusivity (patent + SPC) can be up to 15 years </a:t>
            </a:r>
            <a:r>
              <a:rPr lang="en-GB" sz="2000" b="1" dirty="0"/>
              <a:t>and 6 months</a:t>
            </a:r>
            <a:r>
              <a:rPr lang="en-GB" sz="2000" dirty="0"/>
              <a:t>.</a:t>
            </a:r>
          </a:p>
          <a:p>
            <a:pPr>
              <a:spcBef>
                <a:spcPts val="1200"/>
              </a:spcBef>
              <a:spcAft>
                <a:spcPts val="0"/>
              </a:spcAft>
            </a:pPr>
            <a:r>
              <a:rPr lang="en-GB" sz="2000" dirty="0"/>
              <a:t>An extension of an SPC can only be awarded if there is an SPC to extend; as an SPC only has a positive term if more than 5 years have elapsed between patent filing and marketing authorization issuance, this causes the so called “negative duration” scenario when the marketing authorization has been granted less that 5 years after the patent application date</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45</a:t>
            </a:fld>
            <a:endParaRPr lang="fr-FR"/>
          </a:p>
        </p:txBody>
      </p:sp>
    </p:spTree>
    <p:extLst>
      <p:ext uri="{BB962C8B-B14F-4D97-AF65-F5344CB8AC3E}">
        <p14:creationId xmlns:p14="http://schemas.microsoft.com/office/powerpoint/2010/main" val="2146048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p:cNvGraphicFramePr>
            <a:graphicFrameLocks noChangeAspect="1"/>
          </p:cNvGraphicFramePr>
          <p:nvPr>
            <p:extLst>
              <p:ext uri="{D42A27DB-BD31-4B8C-83A1-F6EECF244321}">
                <p14:modId xmlns:p14="http://schemas.microsoft.com/office/powerpoint/2010/main" val="4083606091"/>
              </p:ext>
            </p:extLst>
          </p:nvPr>
        </p:nvGraphicFramePr>
        <p:xfrm>
          <a:off x="1238250" y="2046841"/>
          <a:ext cx="8394371" cy="4058684"/>
        </p:xfrm>
        <a:graphic>
          <a:graphicData uri="http://schemas.openxmlformats.org/presentationml/2006/ole">
            <mc:AlternateContent xmlns:mc="http://schemas.openxmlformats.org/markup-compatibility/2006">
              <mc:Choice xmlns:v="urn:schemas-microsoft-com:vml" Requires="v">
                <p:oleObj spid="_x0000_s7170" name="Visio" r:id="rId4" imgW="10199571" imgH="4927392" progId="Visio.Drawing.11">
                  <p:embed/>
                </p:oleObj>
              </mc:Choice>
              <mc:Fallback>
                <p:oleObj name="Visio" r:id="rId4" imgW="10199571" imgH="4927392" progId="Visio.Drawing.11">
                  <p:embed/>
                  <p:pic>
                    <p:nvPicPr>
                      <p:cNvPr id="6" name="Objet 5"/>
                      <p:cNvPicPr/>
                      <p:nvPr/>
                    </p:nvPicPr>
                    <p:blipFill>
                      <a:blip r:embed="rId5"/>
                      <a:stretch>
                        <a:fillRect/>
                      </a:stretch>
                    </p:blipFill>
                    <p:spPr>
                      <a:xfrm>
                        <a:off x="1238250" y="2046841"/>
                        <a:ext cx="8394371" cy="4058684"/>
                      </a:xfrm>
                      <a:prstGeom prst="rect">
                        <a:avLst/>
                      </a:prstGeom>
                    </p:spPr>
                  </p:pic>
                </p:oleObj>
              </mc:Fallback>
            </mc:AlternateContent>
          </a:graphicData>
        </a:graphic>
      </p:graphicFrame>
      <p:sp>
        <p:nvSpPr>
          <p:cNvPr id="5" name="Espace réservé du numéro de diapositive 4"/>
          <p:cNvSpPr>
            <a:spLocks noGrp="1"/>
          </p:cNvSpPr>
          <p:nvPr>
            <p:ph type="sldNum" sz="quarter" idx="11"/>
          </p:nvPr>
        </p:nvSpPr>
        <p:spPr/>
        <p:txBody>
          <a:bodyPr/>
          <a:lstStyle/>
          <a:p>
            <a:fld id="{EC277E83-8BAB-48B0-954F-4FB3EC00FECB}" type="slidenum">
              <a:rPr lang="fr-FR" altLang="fr-FR"/>
              <a:pPr/>
              <a:t>46</a:t>
            </a:fld>
            <a:endParaRPr lang="fr-FR" altLang="fr-FR"/>
          </a:p>
        </p:txBody>
      </p:sp>
      <p:sp>
        <p:nvSpPr>
          <p:cNvPr id="2826242" name="Rectangle 2"/>
          <p:cNvSpPr>
            <a:spLocks noGrp="1" noChangeArrowheads="1"/>
          </p:cNvSpPr>
          <p:nvPr>
            <p:ph type="title"/>
          </p:nvPr>
        </p:nvSpPr>
        <p:spPr/>
        <p:txBody>
          <a:bodyPr/>
          <a:lstStyle/>
          <a:p>
            <a:r>
              <a:rPr lang="en-GB" altLang="fr-FR" dirty="0"/>
              <a:t>“</a:t>
            </a:r>
            <a:r>
              <a:rPr lang="en-GB" altLang="fr-FR" i="1" dirty="0"/>
              <a:t>Negative duration</a:t>
            </a:r>
            <a:r>
              <a:rPr lang="en-GB" altLang="fr-FR" dirty="0"/>
              <a:t>” SPCs </a:t>
            </a:r>
            <a:br>
              <a:rPr lang="en-GB" altLang="fr-FR" dirty="0"/>
            </a:br>
            <a:r>
              <a:rPr lang="en-GB" altLang="fr-FR" dirty="0"/>
              <a:t>for </a:t>
            </a:r>
            <a:r>
              <a:rPr lang="en-GB" altLang="fr-FR"/>
              <a:t>a paediatric </a:t>
            </a:r>
            <a:r>
              <a:rPr lang="en-GB" altLang="fr-FR" dirty="0"/>
              <a:t>extension</a:t>
            </a:r>
          </a:p>
        </p:txBody>
      </p:sp>
      <p:sp>
        <p:nvSpPr>
          <p:cNvPr id="4" name="Rectangle 3"/>
          <p:cNvSpPr/>
          <p:nvPr/>
        </p:nvSpPr>
        <p:spPr>
          <a:xfrm>
            <a:off x="1333500" y="4729461"/>
            <a:ext cx="5829300" cy="2031325"/>
          </a:xfrm>
          <a:prstGeom prst="rect">
            <a:avLst/>
          </a:prstGeom>
        </p:spPr>
        <p:txBody>
          <a:bodyPr wrap="square">
            <a:spAutoFit/>
          </a:bodyPr>
          <a:lstStyle/>
          <a:p>
            <a:r>
              <a:rPr lang="en-GB" sz="1800" b="0" i="1" dirty="0">
                <a:solidFill>
                  <a:srgbClr val="006600"/>
                </a:solidFill>
              </a:rPr>
              <a:t>“the period which elapsed between</a:t>
            </a:r>
          </a:p>
          <a:p>
            <a:r>
              <a:rPr lang="en-GB" sz="1800" b="0" i="1" dirty="0">
                <a:solidFill>
                  <a:srgbClr val="006600"/>
                </a:solidFill>
              </a:rPr>
              <a:t>the date on which the application for a basic patent was lodged (01/01/2000) and </a:t>
            </a:r>
          </a:p>
          <a:p>
            <a:r>
              <a:rPr lang="en-GB" sz="1800" b="0" i="1" dirty="0">
                <a:solidFill>
                  <a:srgbClr val="006600"/>
                </a:solidFill>
              </a:rPr>
              <a:t>the date of the first authorization to place the product on the market in the Community (01/01/2004)</a:t>
            </a:r>
          </a:p>
          <a:p>
            <a:r>
              <a:rPr lang="en-GB" sz="1800" i="1" dirty="0">
                <a:solidFill>
                  <a:srgbClr val="006600"/>
                </a:solidFill>
              </a:rPr>
              <a:t>reduced by a period of five years</a:t>
            </a:r>
            <a:r>
              <a:rPr lang="en-GB" sz="1800" b="0" i="1" dirty="0">
                <a:solidFill>
                  <a:srgbClr val="006600"/>
                </a:solidFill>
              </a:rPr>
              <a:t>"</a:t>
            </a:r>
            <a:r>
              <a:rPr lang="en-GB" sz="1800" b="0" dirty="0">
                <a:solidFill>
                  <a:srgbClr val="006600"/>
                </a:solidFill>
              </a:rPr>
              <a:t> </a:t>
            </a:r>
          </a:p>
        </p:txBody>
      </p:sp>
    </p:spTree>
    <p:extLst>
      <p:ext uri="{BB962C8B-B14F-4D97-AF65-F5344CB8AC3E}">
        <p14:creationId xmlns:p14="http://schemas.microsoft.com/office/powerpoint/2010/main" val="2384720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fld id="{A349B83A-F8ED-4994-A386-A03F6785FDC1}" type="slidenum">
              <a:rPr lang="fr-FR" altLang="fr-FR"/>
              <a:pPr/>
              <a:t>47</a:t>
            </a:fld>
            <a:endParaRPr lang="fr-FR" altLang="fr-FR"/>
          </a:p>
        </p:txBody>
      </p:sp>
      <p:sp>
        <p:nvSpPr>
          <p:cNvPr id="3" name="Content Placeholder 2"/>
          <p:cNvSpPr>
            <a:spLocks noGrp="1"/>
          </p:cNvSpPr>
          <p:nvPr>
            <p:ph idx="4294967295"/>
          </p:nvPr>
        </p:nvSpPr>
        <p:spPr>
          <a:xfrm>
            <a:off x="1145381" y="2138363"/>
            <a:ext cx="8526727" cy="4278312"/>
          </a:xfrm>
        </p:spPr>
        <p:txBody>
          <a:bodyPr/>
          <a:lstStyle/>
          <a:p>
            <a:pPr marL="0" indent="0" algn="just">
              <a:lnSpc>
                <a:spcPct val="120000"/>
              </a:lnSpc>
              <a:spcBef>
                <a:spcPct val="0"/>
              </a:spcBef>
              <a:spcAft>
                <a:spcPts val="1200"/>
              </a:spcAft>
              <a:buNone/>
            </a:pPr>
            <a:r>
              <a:rPr lang="en-US" sz="2000" dirty="0"/>
              <a:t>“</a:t>
            </a:r>
            <a:r>
              <a:rPr lang="en-US" sz="2000" i="1" dirty="0"/>
              <a:t>… </a:t>
            </a:r>
            <a:r>
              <a:rPr lang="en-GB" sz="2000" b="1" i="1" dirty="0"/>
              <a:t>medicinal products can be the object of the grant of a supplementary protection certificate where the period </a:t>
            </a:r>
            <a:r>
              <a:rPr lang="en-GB" sz="2000" i="1" dirty="0"/>
              <a:t>that has elapsed between the date of lodging the basic patent application and the first marketing authorization in the European Union </a:t>
            </a:r>
            <a:r>
              <a:rPr lang="en-GB" sz="2000" b="1" i="1" dirty="0"/>
              <a:t>is less than five years</a:t>
            </a:r>
            <a:r>
              <a:rPr lang="en-GB" sz="2000" i="1" dirty="0"/>
              <a:t>. In such a case, the period of </a:t>
            </a:r>
            <a:r>
              <a:rPr lang="en-GB" sz="2000" i="1"/>
              <a:t>the paediatric </a:t>
            </a:r>
            <a:r>
              <a:rPr lang="en-GB" sz="2000" i="1" dirty="0"/>
              <a:t>extension provided for by the latter regulation starts to run from the date determined by deducting from the patent expiry date the difference between five years and the duration of the period which elapsed between the lodging of the patent application and the grant of the first marketing authorization</a:t>
            </a:r>
            <a:r>
              <a:rPr lang="en-US" sz="2000" dirty="0"/>
              <a:t>”</a:t>
            </a:r>
          </a:p>
          <a:p>
            <a:pPr marL="0" indent="0" algn="just">
              <a:lnSpc>
                <a:spcPct val="120000"/>
              </a:lnSpc>
              <a:spcBef>
                <a:spcPct val="0"/>
              </a:spcBef>
              <a:spcAft>
                <a:spcPts val="1200"/>
              </a:spcAft>
              <a:buNone/>
            </a:pPr>
            <a:r>
              <a:rPr lang="fr-FR" sz="2000" dirty="0"/>
              <a:t>Case C‑125/10, 8 </a:t>
            </a:r>
            <a:r>
              <a:rPr lang="fr-FR" sz="2000" dirty="0" err="1"/>
              <a:t>December</a:t>
            </a:r>
            <a:r>
              <a:rPr lang="fr-FR" sz="2000" dirty="0"/>
              <a:t> 2011, </a:t>
            </a:r>
            <a:r>
              <a:rPr lang="fr-FR" sz="2000" b="1" dirty="0" err="1"/>
              <a:t>Merck</a:t>
            </a:r>
            <a:r>
              <a:rPr lang="fr-FR" sz="2000" b="1" dirty="0"/>
              <a:t> Sharp &amp; </a:t>
            </a:r>
            <a:r>
              <a:rPr lang="fr-FR" sz="2000" b="1" dirty="0" err="1"/>
              <a:t>Dohme</a:t>
            </a:r>
            <a:r>
              <a:rPr lang="fr-FR" sz="2000" dirty="0"/>
              <a:t> </a:t>
            </a:r>
            <a:endParaRPr lang="en-GB" altLang="fr-FR" sz="2000" i="1" dirty="0">
              <a:solidFill>
                <a:schemeClr val="tx2"/>
              </a:solidFill>
            </a:endParaRPr>
          </a:p>
        </p:txBody>
      </p:sp>
      <p:sp>
        <p:nvSpPr>
          <p:cNvPr id="5" name="Rectangle 2"/>
          <p:cNvSpPr txBox="1">
            <a:spLocks noChangeArrowheads="1"/>
          </p:cNvSpPr>
          <p:nvPr/>
        </p:nvSpPr>
        <p:spPr bwMode="auto">
          <a:xfrm>
            <a:off x="1145381" y="1323976"/>
            <a:ext cx="8760619" cy="731837"/>
          </a:xfrm>
          <a:prstGeom prst="rect">
            <a:avLst/>
          </a:prstGeom>
          <a:noFill/>
          <a:ln w="9525">
            <a:noFill/>
            <a:miter lim="800000"/>
            <a:headEnd/>
            <a:tailEnd/>
          </a:ln>
          <a:effectLst/>
        </p:spPr>
        <p:txBody>
          <a:bodyPr lIns="0" tIns="47746" rIns="0" bIns="47746" anchor="b"/>
          <a:lstStyle/>
          <a:p>
            <a:pPr algn="l" defTabSz="955675">
              <a:tabLst>
                <a:tab pos="446088" algn="l"/>
              </a:tabLst>
              <a:defRPr/>
            </a:pPr>
            <a:r>
              <a:rPr lang="en-GB" sz="3200" dirty="0">
                <a:solidFill>
                  <a:srgbClr val="006600"/>
                </a:solidFill>
              </a:rPr>
              <a:t>The Merck decision accepts </a:t>
            </a:r>
            <a:br>
              <a:rPr lang="en-GB" sz="3200" dirty="0">
                <a:solidFill>
                  <a:srgbClr val="006600"/>
                </a:solidFill>
              </a:rPr>
            </a:br>
            <a:r>
              <a:rPr lang="en-GB" sz="3200" dirty="0">
                <a:solidFill>
                  <a:srgbClr val="006600"/>
                </a:solidFill>
              </a:rPr>
              <a:t>“</a:t>
            </a:r>
            <a:r>
              <a:rPr lang="en-GB" sz="3200" i="1" dirty="0">
                <a:solidFill>
                  <a:srgbClr val="006600"/>
                </a:solidFill>
              </a:rPr>
              <a:t>negative duration</a:t>
            </a:r>
            <a:r>
              <a:rPr lang="en-GB" sz="3200" dirty="0">
                <a:solidFill>
                  <a:srgbClr val="006600"/>
                </a:solidFill>
              </a:rPr>
              <a:t>” SPC</a:t>
            </a:r>
            <a:endParaRPr lang="fr-FR" sz="3200" kern="0" dirty="0">
              <a:solidFill>
                <a:srgbClr val="006600"/>
              </a:solidFill>
              <a:latin typeface="+mj-lt"/>
              <a:ea typeface="+mj-ea"/>
              <a:cs typeface="+mj-cs"/>
            </a:endParaRPr>
          </a:p>
        </p:txBody>
      </p:sp>
    </p:spTree>
    <p:custDataLst>
      <p:tags r:id="rId1"/>
    </p:custDataLst>
    <p:extLst>
      <p:ext uri="{BB962C8B-B14F-4D97-AF65-F5344CB8AC3E}">
        <p14:creationId xmlns:p14="http://schemas.microsoft.com/office/powerpoint/2010/main" val="79897884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738946" y="1077913"/>
            <a:ext cx="371131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615" tIns="49807" rIns="99615" bIns="49807" anchor="ctr" anchorCtr="1"/>
          <a:lstStyle>
            <a:lvl1pPr defTabSz="955675" eaLnBrk="0" hangingPunct="0">
              <a:defRPr sz="3400" b="1">
                <a:solidFill>
                  <a:srgbClr val="C8002C"/>
                </a:solidFill>
                <a:latin typeface="Verdana" pitchFamily="34" charset="0"/>
              </a:defRPr>
            </a:lvl1pPr>
            <a:lvl2pPr marL="742950" indent="-285750" defTabSz="955675" eaLnBrk="0" hangingPunct="0">
              <a:defRPr sz="3400" b="1">
                <a:solidFill>
                  <a:srgbClr val="C8002C"/>
                </a:solidFill>
                <a:latin typeface="Verdana" pitchFamily="34" charset="0"/>
              </a:defRPr>
            </a:lvl2pPr>
            <a:lvl3pPr marL="1143000" indent="-228600" defTabSz="955675" eaLnBrk="0" hangingPunct="0">
              <a:defRPr sz="3400" b="1">
                <a:solidFill>
                  <a:srgbClr val="C8002C"/>
                </a:solidFill>
                <a:latin typeface="Verdana" pitchFamily="34" charset="0"/>
              </a:defRPr>
            </a:lvl3pPr>
            <a:lvl4pPr marL="1600200" indent="-228600" defTabSz="955675" eaLnBrk="0" hangingPunct="0">
              <a:defRPr sz="3400" b="1">
                <a:solidFill>
                  <a:srgbClr val="C8002C"/>
                </a:solidFill>
                <a:latin typeface="Verdana" pitchFamily="34" charset="0"/>
              </a:defRPr>
            </a:lvl4pPr>
            <a:lvl5pPr marL="2057400" indent="-228600" defTabSz="955675" eaLnBrk="0" hangingPunct="0">
              <a:defRPr sz="3400" b="1">
                <a:solidFill>
                  <a:srgbClr val="C8002C"/>
                </a:solidFill>
                <a:latin typeface="Verdana" pitchFamily="34" charset="0"/>
              </a:defRPr>
            </a:lvl5pPr>
            <a:lvl6pPr marL="2514600" indent="-228600" defTabSz="955675" eaLnBrk="0" fontAlgn="base" hangingPunct="0">
              <a:spcBef>
                <a:spcPct val="0"/>
              </a:spcBef>
              <a:spcAft>
                <a:spcPct val="0"/>
              </a:spcAft>
              <a:defRPr sz="3400" b="1">
                <a:solidFill>
                  <a:srgbClr val="C8002C"/>
                </a:solidFill>
                <a:latin typeface="Verdana" pitchFamily="34" charset="0"/>
              </a:defRPr>
            </a:lvl6pPr>
            <a:lvl7pPr marL="2971800" indent="-228600" defTabSz="955675" eaLnBrk="0" fontAlgn="base" hangingPunct="0">
              <a:spcBef>
                <a:spcPct val="0"/>
              </a:spcBef>
              <a:spcAft>
                <a:spcPct val="0"/>
              </a:spcAft>
              <a:defRPr sz="3400" b="1">
                <a:solidFill>
                  <a:srgbClr val="C8002C"/>
                </a:solidFill>
                <a:latin typeface="Verdana" pitchFamily="34" charset="0"/>
              </a:defRPr>
            </a:lvl7pPr>
            <a:lvl8pPr marL="3429000" indent="-228600" defTabSz="955675" eaLnBrk="0" fontAlgn="base" hangingPunct="0">
              <a:spcBef>
                <a:spcPct val="0"/>
              </a:spcBef>
              <a:spcAft>
                <a:spcPct val="0"/>
              </a:spcAft>
              <a:defRPr sz="3400" b="1">
                <a:solidFill>
                  <a:srgbClr val="C8002C"/>
                </a:solidFill>
                <a:latin typeface="Verdana" pitchFamily="34" charset="0"/>
              </a:defRPr>
            </a:lvl8pPr>
            <a:lvl9pPr marL="3886200" indent="-228600" defTabSz="955675" eaLnBrk="0" fontAlgn="base" hangingPunct="0">
              <a:spcBef>
                <a:spcPct val="0"/>
              </a:spcBef>
              <a:spcAft>
                <a:spcPct val="0"/>
              </a:spcAft>
              <a:defRPr sz="3400" b="1">
                <a:solidFill>
                  <a:srgbClr val="C8002C"/>
                </a:solidFill>
                <a:latin typeface="Verdana" pitchFamily="34" charset="0"/>
              </a:defRPr>
            </a:lvl9pPr>
          </a:lstStyle>
          <a:p>
            <a:pPr algn="ctr" eaLnBrk="1" hangingPunct="1">
              <a:spcBef>
                <a:spcPct val="50000"/>
              </a:spcBef>
            </a:pPr>
            <a:r>
              <a:rPr lang="fr-FR" sz="2600" dirty="0" err="1">
                <a:solidFill>
                  <a:srgbClr val="006600"/>
                </a:solidFill>
              </a:rPr>
              <a:t>Thank</a:t>
            </a:r>
            <a:r>
              <a:rPr lang="fr-FR" sz="2600" dirty="0">
                <a:solidFill>
                  <a:srgbClr val="006600"/>
                </a:solidFill>
              </a:rPr>
              <a:t> </a:t>
            </a:r>
            <a:r>
              <a:rPr lang="fr-FR" sz="2600" dirty="0" err="1">
                <a:solidFill>
                  <a:srgbClr val="006600"/>
                </a:solidFill>
              </a:rPr>
              <a:t>you</a:t>
            </a:r>
            <a:endParaRPr lang="fr-FR" sz="2600" dirty="0">
              <a:solidFill>
                <a:srgbClr val="006600"/>
              </a:solidFill>
            </a:endParaRPr>
          </a:p>
        </p:txBody>
      </p:sp>
      <p:sp>
        <p:nvSpPr>
          <p:cNvPr id="49156" name="Text Box 4"/>
          <p:cNvSpPr txBox="1">
            <a:spLocks noChangeArrowheads="1"/>
          </p:cNvSpPr>
          <p:nvPr/>
        </p:nvSpPr>
        <p:spPr bwMode="auto">
          <a:xfrm>
            <a:off x="1052512" y="1035050"/>
            <a:ext cx="4368271"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68" tIns="47732" rIns="95468" bIns="47732"/>
          <a:lstStyle>
            <a:lvl1pPr defTabSz="955675" eaLnBrk="0" hangingPunct="0">
              <a:defRPr sz="3400" b="1">
                <a:solidFill>
                  <a:srgbClr val="C8002C"/>
                </a:solidFill>
                <a:latin typeface="Verdana" pitchFamily="34" charset="0"/>
              </a:defRPr>
            </a:lvl1pPr>
            <a:lvl2pPr marL="742950" indent="-285750" defTabSz="955675" eaLnBrk="0" hangingPunct="0">
              <a:defRPr sz="3400" b="1">
                <a:solidFill>
                  <a:srgbClr val="C8002C"/>
                </a:solidFill>
                <a:latin typeface="Verdana" pitchFamily="34" charset="0"/>
              </a:defRPr>
            </a:lvl2pPr>
            <a:lvl3pPr marL="1143000" indent="-228600" defTabSz="955675" eaLnBrk="0" hangingPunct="0">
              <a:defRPr sz="3400" b="1">
                <a:solidFill>
                  <a:srgbClr val="C8002C"/>
                </a:solidFill>
                <a:latin typeface="Verdana" pitchFamily="34" charset="0"/>
              </a:defRPr>
            </a:lvl3pPr>
            <a:lvl4pPr marL="1600200" indent="-228600" defTabSz="955675" eaLnBrk="0" hangingPunct="0">
              <a:defRPr sz="3400" b="1">
                <a:solidFill>
                  <a:srgbClr val="C8002C"/>
                </a:solidFill>
                <a:latin typeface="Verdana" pitchFamily="34" charset="0"/>
              </a:defRPr>
            </a:lvl4pPr>
            <a:lvl5pPr marL="2057400" indent="-228600" defTabSz="955675" eaLnBrk="0" hangingPunct="0">
              <a:defRPr sz="3400" b="1">
                <a:solidFill>
                  <a:srgbClr val="C8002C"/>
                </a:solidFill>
                <a:latin typeface="Verdana" pitchFamily="34" charset="0"/>
              </a:defRPr>
            </a:lvl5pPr>
            <a:lvl6pPr marL="2514600" indent="-228600" defTabSz="955675" eaLnBrk="0" fontAlgn="base" hangingPunct="0">
              <a:spcBef>
                <a:spcPct val="0"/>
              </a:spcBef>
              <a:spcAft>
                <a:spcPct val="0"/>
              </a:spcAft>
              <a:defRPr sz="3400" b="1">
                <a:solidFill>
                  <a:srgbClr val="C8002C"/>
                </a:solidFill>
                <a:latin typeface="Verdana" pitchFamily="34" charset="0"/>
              </a:defRPr>
            </a:lvl6pPr>
            <a:lvl7pPr marL="2971800" indent="-228600" defTabSz="955675" eaLnBrk="0" fontAlgn="base" hangingPunct="0">
              <a:spcBef>
                <a:spcPct val="0"/>
              </a:spcBef>
              <a:spcAft>
                <a:spcPct val="0"/>
              </a:spcAft>
              <a:defRPr sz="3400" b="1">
                <a:solidFill>
                  <a:srgbClr val="C8002C"/>
                </a:solidFill>
                <a:latin typeface="Verdana" pitchFamily="34" charset="0"/>
              </a:defRPr>
            </a:lvl7pPr>
            <a:lvl8pPr marL="3429000" indent="-228600" defTabSz="955675" eaLnBrk="0" fontAlgn="base" hangingPunct="0">
              <a:spcBef>
                <a:spcPct val="0"/>
              </a:spcBef>
              <a:spcAft>
                <a:spcPct val="0"/>
              </a:spcAft>
              <a:defRPr sz="3400" b="1">
                <a:solidFill>
                  <a:srgbClr val="C8002C"/>
                </a:solidFill>
                <a:latin typeface="Verdana" pitchFamily="34" charset="0"/>
              </a:defRPr>
            </a:lvl8pPr>
            <a:lvl9pPr marL="3886200" indent="-228600" defTabSz="955675" eaLnBrk="0" fontAlgn="base" hangingPunct="0">
              <a:spcBef>
                <a:spcPct val="0"/>
              </a:spcBef>
              <a:spcAft>
                <a:spcPct val="0"/>
              </a:spcAft>
              <a:defRPr sz="3400" b="1">
                <a:solidFill>
                  <a:srgbClr val="C8002C"/>
                </a:solidFill>
                <a:latin typeface="Verdana" pitchFamily="34" charset="0"/>
              </a:defRPr>
            </a:lvl9pPr>
          </a:lstStyle>
          <a:p>
            <a:r>
              <a:rPr lang="en-US" sz="2400" dirty="0">
                <a:solidFill>
                  <a:srgbClr val="006600"/>
                </a:solidFill>
              </a:rPr>
              <a:t>Pierre Véron</a:t>
            </a:r>
            <a:endParaRPr lang="fr-FR" sz="2400" b="0" dirty="0">
              <a:solidFill>
                <a:srgbClr val="0066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427" y="1762919"/>
            <a:ext cx="1800000" cy="1800000"/>
          </a:xfrm>
          <a:prstGeom prst="rect">
            <a:avLst/>
          </a:prstGeom>
        </p:spPr>
      </p:pic>
    </p:spTree>
    <p:extLst>
      <p:ext uri="{BB962C8B-B14F-4D97-AF65-F5344CB8AC3E}">
        <p14:creationId xmlns:p14="http://schemas.microsoft.com/office/powerpoint/2010/main" val="201811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Patent life: the law</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5</a:t>
            </a:fld>
            <a:endParaRPr lang="fr-FR"/>
          </a:p>
        </p:txBody>
      </p:sp>
      <p:graphicFrame>
        <p:nvGraphicFramePr>
          <p:cNvPr id="6" name="Objet 5"/>
          <p:cNvGraphicFramePr>
            <a:graphicFrameLocks noChangeAspect="1"/>
          </p:cNvGraphicFramePr>
          <p:nvPr>
            <p:extLst>
              <p:ext uri="{D42A27DB-BD31-4B8C-83A1-F6EECF244321}">
                <p14:modId xmlns:p14="http://schemas.microsoft.com/office/powerpoint/2010/main" val="2537502083"/>
              </p:ext>
            </p:extLst>
          </p:nvPr>
        </p:nvGraphicFramePr>
        <p:xfrm>
          <a:off x="428625" y="2355815"/>
          <a:ext cx="9305925" cy="3333765"/>
        </p:xfrm>
        <a:graphic>
          <a:graphicData uri="http://schemas.openxmlformats.org/presentationml/2006/ole">
            <mc:AlternateContent xmlns:mc="http://schemas.openxmlformats.org/markup-compatibility/2006">
              <mc:Choice xmlns:v="urn:schemas-microsoft-com:vml" Requires="v">
                <p:oleObj spid="_x0000_s1026" name="Visio" r:id="rId4" imgW="11290044" imgH="4022136" progId="Visio.Drawing.11">
                  <p:embed/>
                </p:oleObj>
              </mc:Choice>
              <mc:Fallback>
                <p:oleObj name="Visio" r:id="rId4" imgW="11290044" imgH="4022136" progId="Visio.Drawing.11">
                  <p:embed/>
                  <p:pic>
                    <p:nvPicPr>
                      <p:cNvPr id="6" name="Objet 5"/>
                      <p:cNvPicPr/>
                      <p:nvPr/>
                    </p:nvPicPr>
                    <p:blipFill>
                      <a:blip r:embed="rId5"/>
                      <a:stretch>
                        <a:fillRect/>
                      </a:stretch>
                    </p:blipFill>
                    <p:spPr>
                      <a:xfrm>
                        <a:off x="428625" y="2355815"/>
                        <a:ext cx="9305925" cy="3333765"/>
                      </a:xfrm>
                      <a:prstGeom prst="rect">
                        <a:avLst/>
                      </a:prstGeom>
                    </p:spPr>
                  </p:pic>
                </p:oleObj>
              </mc:Fallback>
            </mc:AlternateContent>
          </a:graphicData>
        </a:graphic>
      </p:graphicFrame>
      <p:sp>
        <p:nvSpPr>
          <p:cNvPr id="3" name="ZoneTexte 2"/>
          <p:cNvSpPr txBox="1"/>
          <p:nvPr/>
        </p:nvSpPr>
        <p:spPr>
          <a:xfrm>
            <a:off x="3009899" y="6305550"/>
            <a:ext cx="5924551" cy="276999"/>
          </a:xfrm>
          <a:prstGeom prst="rect">
            <a:avLst/>
          </a:prstGeom>
          <a:noFill/>
        </p:spPr>
        <p:txBody>
          <a:bodyPr wrap="square" rtlCol="0">
            <a:spAutoFit/>
          </a:bodyPr>
          <a:lstStyle/>
          <a:p>
            <a:pPr algn="r"/>
            <a:r>
              <a:rPr lang="fr-FR" sz="1200" b="0" dirty="0">
                <a:solidFill>
                  <a:schemeClr val="tx1"/>
                </a:solidFill>
              </a:rPr>
              <a:t>* more </a:t>
            </a:r>
            <a:r>
              <a:rPr lang="fr-FR" sz="1200" b="0" dirty="0" err="1">
                <a:solidFill>
                  <a:schemeClr val="tx1"/>
                </a:solidFill>
              </a:rPr>
              <a:t>precisely</a:t>
            </a:r>
            <a:r>
              <a:rPr lang="fr-FR" sz="1200" b="0" dirty="0">
                <a:solidFill>
                  <a:schemeClr val="tx1"/>
                </a:solidFill>
              </a:rPr>
              <a:t>: 01/01/2020  00:00:00</a:t>
            </a:r>
          </a:p>
        </p:txBody>
      </p:sp>
      <p:sp>
        <p:nvSpPr>
          <p:cNvPr id="7" name="ZoneTexte 6"/>
          <p:cNvSpPr txBox="1"/>
          <p:nvPr/>
        </p:nvSpPr>
        <p:spPr>
          <a:xfrm>
            <a:off x="8870442" y="2543175"/>
            <a:ext cx="609600" cy="369332"/>
          </a:xfrm>
          <a:prstGeom prst="rect">
            <a:avLst/>
          </a:prstGeom>
          <a:noFill/>
        </p:spPr>
        <p:txBody>
          <a:bodyPr wrap="square" rtlCol="0">
            <a:spAutoFit/>
          </a:bodyPr>
          <a:lstStyle/>
          <a:p>
            <a:r>
              <a:rPr lang="fr-FR" sz="1800" dirty="0">
                <a:solidFill>
                  <a:schemeClr val="tx1"/>
                </a:solidFill>
              </a:rPr>
              <a:t>*</a:t>
            </a:r>
          </a:p>
        </p:txBody>
      </p:sp>
      <p:sp>
        <p:nvSpPr>
          <p:cNvPr id="5" name="ZoneTexte 4"/>
          <p:cNvSpPr txBox="1"/>
          <p:nvPr/>
        </p:nvSpPr>
        <p:spPr>
          <a:xfrm>
            <a:off x="1187317" y="5108972"/>
            <a:ext cx="8029762" cy="615553"/>
          </a:xfrm>
          <a:prstGeom prst="rect">
            <a:avLst/>
          </a:prstGeom>
          <a:noFill/>
        </p:spPr>
        <p:txBody>
          <a:bodyPr wrap="none" rtlCol="0">
            <a:spAutoFit/>
          </a:bodyPr>
          <a:lstStyle/>
          <a:p>
            <a:r>
              <a:rPr lang="en-GB" dirty="0">
                <a:solidFill>
                  <a:srgbClr val="006600"/>
                </a:solidFill>
              </a:rPr>
              <a:t>Patent protection lasts 20 years</a:t>
            </a:r>
          </a:p>
        </p:txBody>
      </p:sp>
    </p:spTree>
    <p:extLst>
      <p:ext uri="{BB962C8B-B14F-4D97-AF65-F5344CB8AC3E}">
        <p14:creationId xmlns:p14="http://schemas.microsoft.com/office/powerpoint/2010/main" val="347873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Patent life: the economics</a:t>
            </a:r>
            <a:br>
              <a:rPr lang="en-GB" dirty="0"/>
            </a:br>
            <a:r>
              <a:rPr lang="en-GB" dirty="0"/>
              <a:t>mechanics, telecom, etc.</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6</a:t>
            </a:fld>
            <a:endParaRPr lang="fr-FR"/>
          </a:p>
        </p:txBody>
      </p:sp>
      <p:graphicFrame>
        <p:nvGraphicFramePr>
          <p:cNvPr id="6" name="Objet 5"/>
          <p:cNvGraphicFramePr>
            <a:graphicFrameLocks noChangeAspect="1"/>
          </p:cNvGraphicFramePr>
          <p:nvPr>
            <p:extLst>
              <p:ext uri="{D42A27DB-BD31-4B8C-83A1-F6EECF244321}">
                <p14:modId xmlns:p14="http://schemas.microsoft.com/office/powerpoint/2010/main" val="81191161"/>
              </p:ext>
            </p:extLst>
          </p:nvPr>
        </p:nvGraphicFramePr>
        <p:xfrm>
          <a:off x="1181100" y="2284413"/>
          <a:ext cx="8413750" cy="1492250"/>
        </p:xfrm>
        <a:graphic>
          <a:graphicData uri="http://schemas.openxmlformats.org/presentationml/2006/ole">
            <mc:AlternateContent xmlns:mc="http://schemas.openxmlformats.org/markup-compatibility/2006">
              <mc:Choice xmlns:v="urn:schemas-microsoft-com:vml" Requires="v">
                <p:oleObj spid="_x0000_s2050" name="Visio" r:id="rId4" imgW="10091518" imgH="1781352" progId="Visio.Drawing.11">
                  <p:embed/>
                </p:oleObj>
              </mc:Choice>
              <mc:Fallback>
                <p:oleObj name="Visio" r:id="rId4" imgW="10091518" imgH="1781352" progId="Visio.Drawing.11">
                  <p:embed/>
                  <p:pic>
                    <p:nvPicPr>
                      <p:cNvPr id="6" name="Objet 5"/>
                      <p:cNvPicPr/>
                      <p:nvPr/>
                    </p:nvPicPr>
                    <p:blipFill>
                      <a:blip r:embed="rId5"/>
                      <a:stretch>
                        <a:fillRect/>
                      </a:stretch>
                    </p:blipFill>
                    <p:spPr>
                      <a:xfrm>
                        <a:off x="1181100" y="2284413"/>
                        <a:ext cx="8413750" cy="1492250"/>
                      </a:xfrm>
                      <a:prstGeom prst="rect">
                        <a:avLst/>
                      </a:prstGeom>
                      <a:solidFill>
                        <a:schemeClr val="bg1">
                          <a:lumMod val="85000"/>
                        </a:schemeClr>
                      </a:solidFill>
                      <a:ln>
                        <a:solidFill>
                          <a:srgbClr val="006600"/>
                        </a:solidFill>
                      </a:ln>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3236556993"/>
              </p:ext>
            </p:extLst>
          </p:nvPr>
        </p:nvGraphicFramePr>
        <p:xfrm>
          <a:off x="1171575" y="4244622"/>
          <a:ext cx="8420100" cy="1902177"/>
        </p:xfrm>
        <a:graphic>
          <a:graphicData uri="http://schemas.openxmlformats.org/presentationml/2006/ole">
            <mc:AlternateContent xmlns:mc="http://schemas.openxmlformats.org/markup-compatibility/2006">
              <mc:Choice xmlns:v="urn:schemas-microsoft-com:vml" Requires="v">
                <p:oleObj spid="_x0000_s2051" name="Visio" r:id="rId6" imgW="10091518" imgH="2282040" progId="Visio.Drawing.11">
                  <p:embed/>
                </p:oleObj>
              </mc:Choice>
              <mc:Fallback>
                <p:oleObj name="Visio" r:id="rId6" imgW="10091518" imgH="2282040" progId="Visio.Drawing.11">
                  <p:embed/>
                  <p:pic>
                    <p:nvPicPr>
                      <p:cNvPr id="5" name="Objet 4"/>
                      <p:cNvPicPr/>
                      <p:nvPr/>
                    </p:nvPicPr>
                    <p:blipFill>
                      <a:blip r:embed="rId7"/>
                      <a:stretch>
                        <a:fillRect/>
                      </a:stretch>
                    </p:blipFill>
                    <p:spPr>
                      <a:xfrm>
                        <a:off x="1171575" y="4244622"/>
                        <a:ext cx="8420100" cy="1902177"/>
                      </a:xfrm>
                      <a:prstGeom prst="rect">
                        <a:avLst/>
                      </a:prstGeom>
                      <a:solidFill>
                        <a:srgbClr val="D6EDBD"/>
                      </a:solidFill>
                      <a:ln>
                        <a:solidFill>
                          <a:srgbClr val="006600"/>
                        </a:solidFill>
                      </a:ln>
                    </p:spPr>
                  </p:pic>
                </p:oleObj>
              </mc:Fallback>
            </mc:AlternateContent>
          </a:graphicData>
        </a:graphic>
      </p:graphicFrame>
    </p:spTree>
    <p:extLst>
      <p:ext uri="{BB962C8B-B14F-4D97-AF65-F5344CB8AC3E}">
        <p14:creationId xmlns:p14="http://schemas.microsoft.com/office/powerpoint/2010/main" val="308135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Patent life: the economics</a:t>
            </a:r>
            <a:br>
              <a:rPr lang="en-GB" dirty="0"/>
            </a:br>
            <a:r>
              <a:rPr lang="en-GB" dirty="0"/>
              <a:t>pharma </a:t>
            </a:r>
            <a:r>
              <a:rPr lang="en-GB" u="sng" dirty="0"/>
              <a:t>without</a:t>
            </a:r>
            <a:r>
              <a:rPr lang="en-GB" dirty="0"/>
              <a:t> SPC</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7</a:t>
            </a:fld>
            <a:endParaRPr lang="fr-FR"/>
          </a:p>
        </p:txBody>
      </p:sp>
      <p:graphicFrame>
        <p:nvGraphicFramePr>
          <p:cNvPr id="3" name="Objet 2"/>
          <p:cNvGraphicFramePr>
            <a:graphicFrameLocks noChangeAspect="1"/>
          </p:cNvGraphicFramePr>
          <p:nvPr>
            <p:extLst>
              <p:ext uri="{D42A27DB-BD31-4B8C-83A1-F6EECF244321}">
                <p14:modId xmlns:p14="http://schemas.microsoft.com/office/powerpoint/2010/main" val="3575151032"/>
              </p:ext>
            </p:extLst>
          </p:nvPr>
        </p:nvGraphicFramePr>
        <p:xfrm>
          <a:off x="1276350" y="4186102"/>
          <a:ext cx="7839075" cy="2546419"/>
        </p:xfrm>
        <a:graphic>
          <a:graphicData uri="http://schemas.openxmlformats.org/presentationml/2006/ole">
            <mc:AlternateContent xmlns:mc="http://schemas.openxmlformats.org/markup-compatibility/2006">
              <mc:Choice xmlns:v="urn:schemas-microsoft-com:vml" Requires="v">
                <p:oleObj spid="_x0000_s3074" name="Visio" r:id="rId4" imgW="10091518" imgH="3273480" progId="Visio.Drawing.11">
                  <p:embed/>
                </p:oleObj>
              </mc:Choice>
              <mc:Fallback>
                <p:oleObj name="Visio" r:id="rId4" imgW="10091518" imgH="3273480" progId="Visio.Drawing.11">
                  <p:embed/>
                  <p:pic>
                    <p:nvPicPr>
                      <p:cNvPr id="3" name="Objet 2"/>
                      <p:cNvPicPr/>
                      <p:nvPr/>
                    </p:nvPicPr>
                    <p:blipFill>
                      <a:blip r:embed="rId5"/>
                      <a:stretch>
                        <a:fillRect/>
                      </a:stretch>
                    </p:blipFill>
                    <p:spPr>
                      <a:xfrm>
                        <a:off x="1276350" y="4186102"/>
                        <a:ext cx="7839075" cy="2546419"/>
                      </a:xfrm>
                      <a:prstGeom prst="rect">
                        <a:avLst/>
                      </a:prstGeom>
                      <a:solidFill>
                        <a:srgbClr val="D6EDBD"/>
                      </a:solidFill>
                      <a:ln>
                        <a:solidFill>
                          <a:srgbClr val="006600"/>
                        </a:solidFill>
                      </a:ln>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2382197293"/>
              </p:ext>
            </p:extLst>
          </p:nvPr>
        </p:nvGraphicFramePr>
        <p:xfrm>
          <a:off x="1276350" y="2139950"/>
          <a:ext cx="7829550" cy="1768439"/>
        </p:xfrm>
        <a:graphic>
          <a:graphicData uri="http://schemas.openxmlformats.org/presentationml/2006/ole">
            <mc:AlternateContent xmlns:mc="http://schemas.openxmlformats.org/markup-compatibility/2006">
              <mc:Choice xmlns:v="urn:schemas-microsoft-com:vml" Requires="v">
                <p:oleObj spid="_x0000_s3075" name="Visio" r:id="rId6" imgW="10091518" imgH="2282040" progId="Visio.Drawing.11">
                  <p:embed/>
                </p:oleObj>
              </mc:Choice>
              <mc:Fallback>
                <p:oleObj name="Visio" r:id="rId6" imgW="10091518" imgH="2282040" progId="Visio.Drawing.11">
                  <p:embed/>
                  <p:pic>
                    <p:nvPicPr>
                      <p:cNvPr id="5" name="Obje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6350" y="2139950"/>
                        <a:ext cx="7829550" cy="1768439"/>
                      </a:xfrm>
                      <a:prstGeom prst="rect">
                        <a:avLst/>
                      </a:prstGeom>
                      <a:solidFill>
                        <a:srgbClr val="D6EDBD"/>
                      </a:solidFill>
                      <a:ln w="9525">
                        <a:solidFill>
                          <a:srgbClr val="006600"/>
                        </a:solidFill>
                        <a:miter lim="800000"/>
                        <a:headEnd/>
                        <a:tailEnd/>
                      </a:ln>
                    </p:spPr>
                  </p:pic>
                </p:oleObj>
              </mc:Fallback>
            </mc:AlternateContent>
          </a:graphicData>
        </a:graphic>
      </p:graphicFrame>
    </p:spTree>
    <p:extLst>
      <p:ext uri="{BB962C8B-B14F-4D97-AF65-F5344CB8AC3E}">
        <p14:creationId xmlns:p14="http://schemas.microsoft.com/office/powerpoint/2010/main" val="209132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Patent life: the economics</a:t>
            </a:r>
            <a:br>
              <a:rPr lang="en-GB" dirty="0"/>
            </a:br>
            <a:r>
              <a:rPr lang="en-GB" dirty="0"/>
              <a:t>pharma </a:t>
            </a:r>
            <a:r>
              <a:rPr lang="en-GB" u="sng" dirty="0"/>
              <a:t>with</a:t>
            </a:r>
            <a:r>
              <a:rPr lang="en-GB" dirty="0"/>
              <a:t> SPC</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8</a:t>
            </a:fld>
            <a:endParaRPr lang="fr-FR"/>
          </a:p>
        </p:txBody>
      </p:sp>
      <p:graphicFrame>
        <p:nvGraphicFramePr>
          <p:cNvPr id="6" name="Objet 5"/>
          <p:cNvGraphicFramePr>
            <a:graphicFrameLocks noChangeAspect="1"/>
          </p:cNvGraphicFramePr>
          <p:nvPr>
            <p:extLst>
              <p:ext uri="{D42A27DB-BD31-4B8C-83A1-F6EECF244321}">
                <p14:modId xmlns:p14="http://schemas.microsoft.com/office/powerpoint/2010/main" val="3209013599"/>
              </p:ext>
            </p:extLst>
          </p:nvPr>
        </p:nvGraphicFramePr>
        <p:xfrm>
          <a:off x="1257299" y="4134921"/>
          <a:ext cx="7829551" cy="2543731"/>
        </p:xfrm>
        <a:graphic>
          <a:graphicData uri="http://schemas.openxmlformats.org/presentationml/2006/ole">
            <mc:AlternateContent xmlns:mc="http://schemas.openxmlformats.org/markup-compatibility/2006">
              <mc:Choice xmlns:v="urn:schemas-microsoft-com:vml" Requires="v">
                <p:oleObj spid="_x0000_s4098" name="Visio" r:id="rId4" imgW="10091518" imgH="3273480" progId="Visio.Drawing.11">
                  <p:embed/>
                </p:oleObj>
              </mc:Choice>
              <mc:Fallback>
                <p:oleObj name="Visio" r:id="rId4" imgW="10091518" imgH="3273480" progId="Visio.Drawing.11">
                  <p:embed/>
                  <p:pic>
                    <p:nvPicPr>
                      <p:cNvPr id="6" name="Objet 5"/>
                      <p:cNvPicPr/>
                      <p:nvPr/>
                    </p:nvPicPr>
                    <p:blipFill>
                      <a:blip r:embed="rId5"/>
                      <a:stretch>
                        <a:fillRect/>
                      </a:stretch>
                    </p:blipFill>
                    <p:spPr>
                      <a:xfrm>
                        <a:off x="1257299" y="4134921"/>
                        <a:ext cx="7829551" cy="2543731"/>
                      </a:xfrm>
                      <a:prstGeom prst="rect">
                        <a:avLst/>
                      </a:prstGeom>
                      <a:solidFill>
                        <a:srgbClr val="D6EDBD"/>
                      </a:solidFill>
                      <a:ln>
                        <a:solidFill>
                          <a:srgbClr val="006600"/>
                        </a:solidFill>
                      </a:ln>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2174741254"/>
              </p:ext>
            </p:extLst>
          </p:nvPr>
        </p:nvGraphicFramePr>
        <p:xfrm>
          <a:off x="1266825" y="2092326"/>
          <a:ext cx="7810500" cy="1764136"/>
        </p:xfrm>
        <a:graphic>
          <a:graphicData uri="http://schemas.openxmlformats.org/presentationml/2006/ole">
            <mc:AlternateContent xmlns:mc="http://schemas.openxmlformats.org/markup-compatibility/2006">
              <mc:Choice xmlns:v="urn:schemas-microsoft-com:vml" Requires="v">
                <p:oleObj spid="_x0000_s4099" name="Visio" r:id="rId6" imgW="10091518" imgH="2282040" progId="Visio.Drawing.11">
                  <p:embed/>
                </p:oleObj>
              </mc:Choice>
              <mc:Fallback>
                <p:oleObj name="Visio" r:id="rId6" imgW="10091518" imgH="2282040" progId="Visio.Drawing.11">
                  <p:embed/>
                  <p:pic>
                    <p:nvPicPr>
                      <p:cNvPr id="3" name="Obje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6825" y="2092326"/>
                        <a:ext cx="7810500" cy="1764136"/>
                      </a:xfrm>
                      <a:prstGeom prst="rect">
                        <a:avLst/>
                      </a:prstGeom>
                      <a:solidFill>
                        <a:srgbClr val="D6EDBD"/>
                      </a:solidFill>
                      <a:ln w="9525">
                        <a:solidFill>
                          <a:srgbClr val="006600"/>
                        </a:solidFill>
                        <a:miter lim="800000"/>
                        <a:headEnd/>
                        <a:tailEnd/>
                      </a:ln>
                    </p:spPr>
                  </p:pic>
                </p:oleObj>
              </mc:Fallback>
            </mc:AlternateContent>
          </a:graphicData>
        </a:graphic>
      </p:graphicFrame>
    </p:spTree>
    <p:extLst>
      <p:ext uri="{BB962C8B-B14F-4D97-AF65-F5344CB8AC3E}">
        <p14:creationId xmlns:p14="http://schemas.microsoft.com/office/powerpoint/2010/main" val="379651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Patent life: the economics</a:t>
            </a:r>
            <a:br>
              <a:rPr lang="en-GB" dirty="0"/>
            </a:br>
            <a:r>
              <a:rPr lang="en-GB" dirty="0"/>
              <a:t>pharma </a:t>
            </a:r>
            <a:r>
              <a:rPr lang="en-GB" u="sng" dirty="0"/>
              <a:t>with</a:t>
            </a:r>
            <a:r>
              <a:rPr lang="en-GB" dirty="0"/>
              <a:t> SPC</a:t>
            </a:r>
            <a:br>
              <a:rPr lang="en-GB" dirty="0"/>
            </a:br>
            <a:r>
              <a:rPr lang="en-GB"/>
              <a:t>+ Paediatric </a:t>
            </a:r>
            <a:r>
              <a:rPr lang="en-GB" dirty="0"/>
              <a:t>Extension of the SPC</a:t>
            </a:r>
          </a:p>
        </p:txBody>
      </p:sp>
      <p:sp>
        <p:nvSpPr>
          <p:cNvPr id="4" name="Espace réservé du numéro de diapositive 3"/>
          <p:cNvSpPr>
            <a:spLocks noGrp="1"/>
          </p:cNvSpPr>
          <p:nvPr>
            <p:ph type="sldNum" sz="quarter" idx="11"/>
          </p:nvPr>
        </p:nvSpPr>
        <p:spPr/>
        <p:txBody>
          <a:bodyPr/>
          <a:lstStyle/>
          <a:p>
            <a:pPr>
              <a:defRPr/>
            </a:pPr>
            <a:fld id="{F9C9239F-F763-4428-933C-CA833C23580B}" type="slidenum">
              <a:rPr lang="fr-FR" smtClean="0"/>
              <a:pPr>
                <a:defRPr/>
              </a:pPr>
              <a:t>9</a:t>
            </a:fld>
            <a:endParaRPr lang="fr-FR"/>
          </a:p>
        </p:txBody>
      </p:sp>
      <p:graphicFrame>
        <p:nvGraphicFramePr>
          <p:cNvPr id="7" name="Objet 6"/>
          <p:cNvGraphicFramePr>
            <a:graphicFrameLocks noChangeAspect="1"/>
          </p:cNvGraphicFramePr>
          <p:nvPr>
            <p:extLst>
              <p:ext uri="{D42A27DB-BD31-4B8C-83A1-F6EECF244321}">
                <p14:modId xmlns:p14="http://schemas.microsoft.com/office/powerpoint/2010/main" val="1578040050"/>
              </p:ext>
            </p:extLst>
          </p:nvPr>
        </p:nvGraphicFramePr>
        <p:xfrm>
          <a:off x="1295400" y="4143893"/>
          <a:ext cx="7839075" cy="2428358"/>
        </p:xfrm>
        <a:graphic>
          <a:graphicData uri="http://schemas.openxmlformats.org/presentationml/2006/ole">
            <mc:AlternateContent xmlns:mc="http://schemas.openxmlformats.org/markup-compatibility/2006">
              <mc:Choice xmlns:v="urn:schemas-microsoft-com:vml" Requires="v">
                <p:oleObj spid="_x0000_s5122" name="Visio" r:id="rId4" imgW="10585970" imgH="3273480" progId="Visio.Drawing.11">
                  <p:embed/>
                </p:oleObj>
              </mc:Choice>
              <mc:Fallback>
                <p:oleObj name="Visio" r:id="rId4" imgW="10585970" imgH="3273480" progId="Visio.Drawing.11">
                  <p:embed/>
                  <p:pic>
                    <p:nvPicPr>
                      <p:cNvPr id="7" name="Objet 6"/>
                      <p:cNvPicPr/>
                      <p:nvPr/>
                    </p:nvPicPr>
                    <p:blipFill>
                      <a:blip r:embed="rId5"/>
                      <a:stretch>
                        <a:fillRect/>
                      </a:stretch>
                    </p:blipFill>
                    <p:spPr>
                      <a:xfrm>
                        <a:off x="1295400" y="4143893"/>
                        <a:ext cx="7839075" cy="2428358"/>
                      </a:xfrm>
                      <a:prstGeom prst="rect">
                        <a:avLst/>
                      </a:prstGeom>
                      <a:solidFill>
                        <a:srgbClr val="D6EDBD"/>
                      </a:solidFill>
                      <a:ln>
                        <a:solidFill>
                          <a:srgbClr val="006600"/>
                        </a:solidFill>
                      </a:ln>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439601790"/>
              </p:ext>
            </p:extLst>
          </p:nvPr>
        </p:nvGraphicFramePr>
        <p:xfrm>
          <a:off x="1314450" y="2206661"/>
          <a:ext cx="7829550" cy="1768439"/>
        </p:xfrm>
        <a:graphic>
          <a:graphicData uri="http://schemas.openxmlformats.org/presentationml/2006/ole">
            <mc:AlternateContent xmlns:mc="http://schemas.openxmlformats.org/markup-compatibility/2006">
              <mc:Choice xmlns:v="urn:schemas-microsoft-com:vml" Requires="v">
                <p:oleObj spid="_x0000_s5123" name="Visio" r:id="rId6" imgW="10091518" imgH="2282040" progId="Visio.Drawing.11">
                  <p:embed/>
                </p:oleObj>
              </mc:Choice>
              <mc:Fallback>
                <p:oleObj name="Visio" r:id="rId6" imgW="10091518" imgH="2282040" progId="Visio.Drawing.11">
                  <p:embed/>
                  <p:pic>
                    <p:nvPicPr>
                      <p:cNvPr id="3" name="Obje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450" y="2206661"/>
                        <a:ext cx="7829550" cy="1768439"/>
                      </a:xfrm>
                      <a:prstGeom prst="rect">
                        <a:avLst/>
                      </a:prstGeom>
                      <a:solidFill>
                        <a:srgbClr val="D6EDBD"/>
                      </a:solidFill>
                      <a:ln w="9525">
                        <a:solidFill>
                          <a:srgbClr val="006600"/>
                        </a:solidFill>
                        <a:miter lim="800000"/>
                        <a:headEnd/>
                        <a:tailEnd/>
                      </a:ln>
                    </p:spPr>
                  </p:pic>
                </p:oleObj>
              </mc:Fallback>
            </mc:AlternateContent>
          </a:graphicData>
        </a:graphic>
      </p:graphicFrame>
    </p:spTree>
    <p:extLst>
      <p:ext uri="{BB962C8B-B14F-4D97-AF65-F5344CB8AC3E}">
        <p14:creationId xmlns:p14="http://schemas.microsoft.com/office/powerpoint/2010/main" val="2110285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5|9.2|0.3"/>
</p:tagLst>
</file>

<file path=ppt/tags/tag2.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Présentation_V&amp;A">
  <a:themeElements>
    <a:clrScheme name="Présentation_V&amp;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ésentation_V&amp;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9615" tIns="49807" rIns="99615" bIns="49807" numCol="1" anchor="b" anchorCtr="0" compatLnSpc="1">
        <a:prstTxWarp prst="textNoShape">
          <a:avLst/>
        </a:prstTxWarp>
      </a:bodyPr>
      <a:lstStyle>
        <a:defPPr marL="0" marR="0" indent="0" algn="l" defTabSz="955675" rtl="0" eaLnBrk="1" fontAlgn="base" latinLnBrk="0" hangingPunct="1">
          <a:lnSpc>
            <a:spcPct val="100000"/>
          </a:lnSpc>
          <a:spcBef>
            <a:spcPct val="0"/>
          </a:spcBef>
          <a:spcAft>
            <a:spcPct val="0"/>
          </a:spcAft>
          <a:buClrTx/>
          <a:buSzTx/>
          <a:buFontTx/>
          <a:buNone/>
          <a:tabLst/>
          <a:defRPr kumimoji="0" lang="fr-FR" sz="3400" b="1" i="0" u="none" strike="noStrike" cap="none" normalizeH="0" baseline="0" smtClean="0">
            <a:ln>
              <a:noFill/>
            </a:ln>
            <a:solidFill>
              <a:srgbClr val="C8002C"/>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9615" tIns="49807" rIns="99615" bIns="49807" numCol="1" anchor="b" anchorCtr="0" compatLnSpc="1">
        <a:prstTxWarp prst="textNoShape">
          <a:avLst/>
        </a:prstTxWarp>
      </a:bodyPr>
      <a:lstStyle>
        <a:defPPr marL="0" marR="0" indent="0" algn="l" defTabSz="955675" rtl="0" eaLnBrk="1" fontAlgn="base" latinLnBrk="0" hangingPunct="1">
          <a:lnSpc>
            <a:spcPct val="100000"/>
          </a:lnSpc>
          <a:spcBef>
            <a:spcPct val="0"/>
          </a:spcBef>
          <a:spcAft>
            <a:spcPct val="0"/>
          </a:spcAft>
          <a:buClrTx/>
          <a:buSzTx/>
          <a:buFontTx/>
          <a:buNone/>
          <a:tabLst/>
          <a:defRPr kumimoji="0" lang="fr-FR" sz="3400" b="1" i="0" u="none" strike="noStrike" cap="none" normalizeH="0" baseline="0" smtClean="0">
            <a:ln>
              <a:noFill/>
            </a:ln>
            <a:solidFill>
              <a:srgbClr val="C8002C"/>
            </a:solidFill>
            <a:effectLst/>
            <a:latin typeface="Verdana" pitchFamily="34" charset="0"/>
          </a:defRPr>
        </a:defPPr>
      </a:lstStyle>
    </a:lnDef>
  </a:objectDefaults>
  <a:extraClrSchemeLst>
    <a:extraClrScheme>
      <a:clrScheme name="Présentation_V&amp;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ésentation_V&amp;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ésentation_V&amp;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ésentation_V&amp;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ésentation_V&amp;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ésentation_V&amp;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ésentation_V&amp;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ésentation_V&amp;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ésentation_V&amp;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ésentation_V&amp;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ésentation_V&amp;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ésentation_V&amp;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V&amp;A dernière diapositive">
  <a:themeElements>
    <a:clrScheme name="1_V&amp;A dernière diapositi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mp;A dernière diaposit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9615" tIns="49807" rIns="99615" bIns="49807" numCol="1" anchor="b" anchorCtr="0" compatLnSpc="1">
        <a:prstTxWarp prst="textNoShape">
          <a:avLst/>
        </a:prstTxWarp>
      </a:bodyPr>
      <a:lstStyle>
        <a:defPPr marL="0" marR="0" indent="0" algn="l" defTabSz="955675" rtl="0" eaLnBrk="1" fontAlgn="base" latinLnBrk="0" hangingPunct="1">
          <a:lnSpc>
            <a:spcPct val="100000"/>
          </a:lnSpc>
          <a:spcBef>
            <a:spcPct val="0"/>
          </a:spcBef>
          <a:spcAft>
            <a:spcPct val="0"/>
          </a:spcAft>
          <a:buClrTx/>
          <a:buSzTx/>
          <a:buFontTx/>
          <a:buNone/>
          <a:tabLst/>
          <a:defRPr kumimoji="0" lang="fr-FR" sz="3400" b="1" i="0" u="none" strike="noStrike" cap="none" normalizeH="0" baseline="0" smtClean="0">
            <a:ln>
              <a:noFill/>
            </a:ln>
            <a:solidFill>
              <a:srgbClr val="C8002C"/>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9615" tIns="49807" rIns="99615" bIns="49807" numCol="1" anchor="b" anchorCtr="0" compatLnSpc="1">
        <a:prstTxWarp prst="textNoShape">
          <a:avLst/>
        </a:prstTxWarp>
      </a:bodyPr>
      <a:lstStyle>
        <a:defPPr marL="0" marR="0" indent="0" algn="l" defTabSz="955675" rtl="0" eaLnBrk="1" fontAlgn="base" latinLnBrk="0" hangingPunct="1">
          <a:lnSpc>
            <a:spcPct val="100000"/>
          </a:lnSpc>
          <a:spcBef>
            <a:spcPct val="0"/>
          </a:spcBef>
          <a:spcAft>
            <a:spcPct val="0"/>
          </a:spcAft>
          <a:buClrTx/>
          <a:buSzTx/>
          <a:buFontTx/>
          <a:buNone/>
          <a:tabLst/>
          <a:defRPr kumimoji="0" lang="fr-FR" sz="3400" b="1" i="0" u="none" strike="noStrike" cap="none" normalizeH="0" baseline="0" smtClean="0">
            <a:ln>
              <a:noFill/>
            </a:ln>
            <a:solidFill>
              <a:srgbClr val="C8002C"/>
            </a:solidFill>
            <a:effectLst/>
            <a:latin typeface="Verdana" pitchFamily="34" charset="0"/>
          </a:defRPr>
        </a:defPPr>
      </a:lstStyle>
    </a:lnDef>
  </a:objectDefaults>
  <a:extraClrSchemeLst>
    <a:extraClrScheme>
      <a:clrScheme name="1_V&amp;A dernière diapositi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amp;A dernière diapositi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amp;A dernière diapositi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amp;A dernière diapositi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amp;A dernière diapositi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amp;A dernière diapositi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amp;A dernière diapositi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amp;A dernière diapositi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amp;A dernière diapositi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amp;A dernière diapositi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amp;A dernière diapositi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amp;A dernière diapositi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Présentation_V&amp;A_août2006</Template>
  <TotalTime>14773</TotalTime>
  <Pages>11</Pages>
  <Words>1827</Words>
  <Application>Microsoft Office PowerPoint</Application>
  <PresentationFormat>Format A4 (210 x 297 mm)</PresentationFormat>
  <Paragraphs>256</Paragraphs>
  <Slides>48</Slides>
  <Notes>48</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48</vt:i4>
      </vt:variant>
    </vt:vector>
  </HeadingPairs>
  <TitlesOfParts>
    <vt:vector size="59" baseType="lpstr">
      <vt:lpstr>Arial</vt:lpstr>
      <vt:lpstr>Arial Narrow</vt:lpstr>
      <vt:lpstr>French Script MT</vt:lpstr>
      <vt:lpstr>Times</vt:lpstr>
      <vt:lpstr>Times New Roman</vt:lpstr>
      <vt:lpstr>Verdana</vt:lpstr>
      <vt:lpstr>Webdings</vt:lpstr>
      <vt:lpstr>Wingdings</vt:lpstr>
      <vt:lpstr>Présentation_V&amp;A</vt:lpstr>
      <vt:lpstr>3_V&amp;A dernière diapositive</vt:lpstr>
      <vt:lpstr>Visio</vt:lpstr>
      <vt:lpstr>Supplementary Protection Certificates</vt:lpstr>
      <vt:lpstr>Contents</vt:lpstr>
      <vt:lpstr>Overview Supplementary Protection Certificate</vt:lpstr>
      <vt:lpstr>1. Why a supplementary protection for pharmaceutical products?</vt:lpstr>
      <vt:lpstr>Patent life: the law</vt:lpstr>
      <vt:lpstr>Patent life: the economics mechanics, telecom, etc.</vt:lpstr>
      <vt:lpstr>Patent life: the economics pharma without SPC</vt:lpstr>
      <vt:lpstr>Patent life: the economics pharma with SPC</vt:lpstr>
      <vt:lpstr>Patent life: the economics pharma with SPC + Paediatric Extension of the SPC</vt:lpstr>
      <vt:lpstr>Paramount $ importance of SPC</vt:lpstr>
      <vt:lpstr>Paramount $ importance of SPC</vt:lpstr>
      <vt:lpstr>2. EU regulations on SPCs</vt:lpstr>
      <vt:lpstr>The possible future creation of a  European SPC title?</vt:lpstr>
      <vt:lpstr>Introduction of an  SPC “manufacturing waiver”</vt:lpstr>
      <vt:lpstr>Article 2 Regulation (EC) № 469/2009</vt:lpstr>
      <vt:lpstr>Regulation (EEC) № 1610/96  concerning SPC for plant protection products</vt:lpstr>
      <vt:lpstr>Paediatric extension of SPCs</vt:lpstr>
      <vt:lpstr>SPC prerequisites</vt:lpstr>
      <vt:lpstr>SPC legal framework</vt:lpstr>
      <vt:lpstr>SPC: a complex legal area</vt:lpstr>
      <vt:lpstr>3. Formal conditions  for obtaining an SPC</vt:lpstr>
      <vt:lpstr>Who  can file the SPC?</vt:lpstr>
      <vt:lpstr>When  the SPC application should be filed?</vt:lpstr>
      <vt:lpstr>When the SPC application should be filed? The Liechtenstein case</vt:lpstr>
      <vt:lpstr>Where  the SPC application should be filed?</vt:lpstr>
      <vt:lpstr>4. Substantive conditions  for obtaining an SPC</vt:lpstr>
      <vt:lpstr>Medicinal products</vt:lpstr>
      <vt:lpstr>The product must be “protected”  by the basic patent</vt:lpstr>
      <vt:lpstr>Which product  can be designated in the SPC?</vt:lpstr>
      <vt:lpstr>Article 3(a) The product is “protected”  in any of the forms covered by the basic patent</vt:lpstr>
      <vt:lpstr> Combination products The “Disclosure Test”  vs the “Infringement Test”</vt:lpstr>
      <vt:lpstr>Combination products Medeva C-322/10</vt:lpstr>
      <vt:lpstr>Combination products The Medeva test </vt:lpstr>
      <vt:lpstr>1/3 Tenofovir (Gilead’s drug Truvada®)</vt:lpstr>
      <vt:lpstr>2/3  Tenofovir (Gilead’s drug Truvada®)</vt:lpstr>
      <vt:lpstr>3/3 Tenofovir (Gilead’s drug Truvada®)</vt:lpstr>
      <vt:lpstr>Regulation (EC) № 469/2009 Article 3  Further conditions for obtaining a certificate</vt:lpstr>
      <vt:lpstr>5. Scope of the SPC</vt:lpstr>
      <vt:lpstr>Scope of protection</vt:lpstr>
      <vt:lpstr>Scope of protection Regulation № 469/2009</vt:lpstr>
      <vt:lpstr>Scope of protection:  combination products</vt:lpstr>
      <vt:lpstr>Présentation PowerPoint</vt:lpstr>
      <vt:lpstr>Duration of SPCs</vt:lpstr>
      <vt:lpstr>Duration of SPCs</vt:lpstr>
      <vt:lpstr>Paediatric extension</vt:lpstr>
      <vt:lpstr>“Negative duration” SPCs  for a paediatric extension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juridiction communautaire unique : une utopie ? - 20.03.2002</dc:title>
  <dc:subject>Le contentieux du brevet européen nouveau</dc:subject>
  <dc:creator>Pierre VÉRON</dc:creator>
  <cp:lastModifiedBy>Pierre VÉRON</cp:lastModifiedBy>
  <cp:revision>754</cp:revision>
  <cp:lastPrinted>2020-01-14T18:32:36Z</cp:lastPrinted>
  <dcterms:created xsi:type="dcterms:W3CDTF">1999-06-01T10:40:53Z</dcterms:created>
  <dcterms:modified xsi:type="dcterms:W3CDTF">2020-01-16T11:06:26Z</dcterms:modified>
  <cp:category>Autres</cp:category>
</cp:coreProperties>
</file>